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4" r:id="rId1"/>
  </p:sldMasterIdLst>
  <p:sldIdLst>
    <p:sldId id="256" r:id="rId2"/>
    <p:sldId id="265" r:id="rId3"/>
    <p:sldId id="257" r:id="rId4"/>
    <p:sldId id="259" r:id="rId5"/>
    <p:sldId id="260" r:id="rId6"/>
    <p:sldId id="261" r:id="rId7"/>
    <p:sldId id="262" r:id="rId8"/>
    <p:sldId id="263" r:id="rId9"/>
    <p:sldId id="274" r:id="rId10"/>
    <p:sldId id="264" r:id="rId11"/>
    <p:sldId id="266" r:id="rId12"/>
    <p:sldId id="267" r:id="rId13"/>
    <p:sldId id="268" r:id="rId14"/>
    <p:sldId id="269" r:id="rId15"/>
    <p:sldId id="270" r:id="rId16"/>
    <p:sldId id="276" r:id="rId17"/>
    <p:sldId id="271" r:id="rId18"/>
    <p:sldId id="273" r:id="rId19"/>
    <p:sldId id="275" r:id="rId20"/>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myaa Aldewan" initials="LA" lastIdx="1" clrIdx="0">
    <p:extLst>
      <p:ext uri="{19B8F6BF-5375-455C-9EA6-DF929625EA0E}">
        <p15:presenceInfo xmlns:p15="http://schemas.microsoft.com/office/powerpoint/2012/main" userId="3ee90e3dfd1e821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82" d="100"/>
          <a:sy n="82" d="100"/>
        </p:scale>
        <p:origin x="691"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5-10-27T05:03:30.644" idx="1">
    <p:pos x="266" y="1671"/>
    <p:text/>
    <p:extLst>
      <p:ext uri="{C676402C-5697-4E1C-873F-D02D1690AC5C}">
        <p15:threadingInfo xmlns:p15="http://schemas.microsoft.com/office/powerpoint/2012/main" timeZoneBias="-18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ar-SA"/>
              <a:t>انقر لتحرير نمط العنوان الرئيسي</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endParaRPr lang="en-US" dirty="0"/>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a:xfrm>
            <a:off x="531812" y="4529540"/>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1715666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ar-SA"/>
              <a:t>انقر لتحرير نمط العنوان الرئيسي</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982893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ar-SA"/>
              <a:t>انقر لتحرير نمط العنوان الرئيسي</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a:xfrm>
            <a:off x="531812" y="3244139"/>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2592460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ar-SA"/>
              <a:t>انقر لتحرير نمط العنوان الرئيسي</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AD0C6CB4-2B0A-4B4B-8724-4768177C9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13" name="Slide Number Placeholder 5"/>
          <p:cNvSpPr>
            <a:spLocks noGrp="1"/>
          </p:cNvSpPr>
          <p:nvPr>
            <p:ph type="sldNum" sz="quarter" idx="12"/>
          </p:nvPr>
        </p:nvSpPr>
        <p:spPr>
          <a:xfrm>
            <a:off x="531812" y="787782"/>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912414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ar-SA"/>
              <a:t>انقر لتحرير نمط العنوان الرئيسي</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AD0C6CB4-2B0A-4B4B-8724-4768177C9DA5}" type="datetimeFigureOut">
              <a:rPr lang="en-US" smtClean="0"/>
              <a:t>10/26/2025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13" name="Slide Number Placeholder 5"/>
          <p:cNvSpPr>
            <a:spLocks noGrp="1"/>
          </p:cNvSpPr>
          <p:nvPr>
            <p:ph type="sldNum" sz="quarter" idx="12"/>
          </p:nvPr>
        </p:nvSpPr>
        <p:spPr>
          <a:xfrm>
            <a:off x="531812" y="787782"/>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152496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dirty="0"/>
          </a:p>
        </p:txBody>
      </p:sp>
      <p:sp>
        <p:nvSpPr>
          <p:cNvPr id="3" name="Date Placeholder 2"/>
          <p:cNvSpPr>
            <a:spLocks noGrp="1"/>
          </p:cNvSpPr>
          <p:nvPr>
            <p:ph type="dt" sz="half" idx="10"/>
          </p:nvPr>
        </p:nvSpPr>
        <p:spPr/>
        <p:txBody>
          <a:bodyPr/>
          <a:lstStyle/>
          <a:p>
            <a:fld id="{AD0C6CB4-2B0A-4B4B-8724-4768177C9DA5}" type="datetimeFigureOut">
              <a:rPr lang="en-US" smtClean="0"/>
              <a:t>10/26/2025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5" name="Slide Number Placeholder 4"/>
          <p:cNvSpPr>
            <a:spLocks noGrp="1"/>
          </p:cNvSpPr>
          <p:nvPr>
            <p:ph type="sldNum" sz="quarter" idx="12"/>
          </p:nvPr>
        </p:nvSpPr>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4091002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0C6CB4-2B0A-4B4B-8724-4768177C9DA5}" type="datetimeFigureOut">
              <a:rPr lang="en-US" smtClean="0"/>
              <a:t>10/26/2025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4" name="Slide Number Placeholder 3"/>
          <p:cNvSpPr>
            <a:spLocks noGrp="1"/>
          </p:cNvSpPr>
          <p:nvPr>
            <p:ph type="sldNum" sz="quarter" idx="12"/>
          </p:nvPr>
        </p:nvSpPr>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841432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ar-SA"/>
              <a:t>انقر لتحرير نمط العنوان الرئيسي</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AD0C6CB4-2B0A-4B4B-8724-4768177C9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7" name="Slide Number Placeholder 6"/>
          <p:cNvSpPr>
            <a:spLocks noGrp="1"/>
          </p:cNvSpPr>
          <p:nvPr>
            <p:ph type="sldNum" sz="quarter" idx="12"/>
          </p:nvPr>
        </p:nvSpPr>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377461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ar-SA"/>
              <a:t>انقر لتحرير نمط العنوان الرئيسي</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AD0C6CB4-2B0A-4B4B-8724-4768177C9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7" name="Slide Number Placeholder 6"/>
          <p:cNvSpPr>
            <a:spLocks noGrp="1"/>
          </p:cNvSpPr>
          <p:nvPr>
            <p:ph type="sldNum" sz="quarter" idx="12"/>
          </p:nvPr>
        </p:nvSpPr>
        <p:spPr>
          <a:xfrm>
            <a:off x="531812" y="4983087"/>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314474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العنوان والتسمية ال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ar-SA"/>
              <a:t>انقر لتحرير نمط العنوان الرئيسي</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a:xfrm>
            <a:off x="531812" y="3244139"/>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697005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اقتباس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ar-SA"/>
              <a:t>انقر لتحرير نمط العنوان الرئيسي</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a:t>تحرير أنماط النص الرئيسي</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a:xfrm>
            <a:off x="531812" y="3244139"/>
            <a:ext cx="779767" cy="365125"/>
          </a:xfrm>
        </p:spPr>
        <p:txBody>
          <a:bodyPr/>
          <a:lstStyle/>
          <a:p>
            <a:fld id="{8CCA0810-0D03-4DD9-889B-C14347043F78}"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03813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بطاقة اسم">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ar-SA"/>
              <a:t>انقر لتحرير نمط العنوان الرئيسي</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ar-SA"/>
              <a:t>تحرير أنماط النص الرئيسي</a:t>
            </a:r>
          </a:p>
        </p:txBody>
      </p:sp>
      <p:sp>
        <p:nvSpPr>
          <p:cNvPr id="5" name="Date Placeholder 4"/>
          <p:cNvSpPr>
            <a:spLocks noGrp="1"/>
          </p:cNvSpPr>
          <p:nvPr>
            <p:ph type="dt" sz="half" idx="10"/>
          </p:nvPr>
        </p:nvSpPr>
        <p:spPr/>
        <p:txBody>
          <a:bodyPr/>
          <a:lstStyle/>
          <a:p>
            <a:fld id="{AD0C6CB4-2B0A-4B4B-8724-4768177C9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7" name="Slide Number Placeholder 6"/>
          <p:cNvSpPr>
            <a:spLocks noGrp="1"/>
          </p:cNvSpPr>
          <p:nvPr>
            <p:ph type="sldNum" sz="quarter" idx="12"/>
          </p:nvPr>
        </p:nvSpPr>
        <p:spPr>
          <a:xfrm>
            <a:off x="531812" y="4983087"/>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2703666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بطاقة اسم ذات اقتباس">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ar-SA"/>
              <a:t>انقر لتحرير نمط العنوان الرئيسي</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a:t>تحرير أنماط النص الرئيسي</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ar-SA"/>
              <a:t>تحرير أنماط النص الرئيسي</a:t>
            </a:r>
          </a:p>
        </p:txBody>
      </p:sp>
      <p:sp>
        <p:nvSpPr>
          <p:cNvPr id="5" name="Date Placeholder 4"/>
          <p:cNvSpPr>
            <a:spLocks noGrp="1"/>
          </p:cNvSpPr>
          <p:nvPr>
            <p:ph type="dt" sz="half" idx="10"/>
          </p:nvPr>
        </p:nvSpPr>
        <p:spPr/>
        <p:txBody>
          <a:bodyPr/>
          <a:lstStyle/>
          <a:p>
            <a:fld id="{AD0C6CB4-2B0A-4B4B-8724-4768177C9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7" name="Slide Number Placeholder 6"/>
          <p:cNvSpPr>
            <a:spLocks noGrp="1"/>
          </p:cNvSpPr>
          <p:nvPr>
            <p:ph type="sldNum" sz="quarter" idx="12"/>
          </p:nvPr>
        </p:nvSpPr>
        <p:spPr>
          <a:xfrm>
            <a:off x="531812" y="4983087"/>
            <a:ext cx="779767" cy="365125"/>
          </a:xfrm>
        </p:spPr>
        <p:txBody>
          <a:bodyPr/>
          <a:lstStyle/>
          <a:p>
            <a:fld id="{8CCA0810-0D03-4DD9-889B-C14347043F78}"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958748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صواب أو خطأ">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ar-SA"/>
              <a:t>انقر لتحرير نمط العنوان الرئيسي</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a:t>تحرير أنماط النص الرئيسي</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ar-SA"/>
              <a:t>تحرير أنماط النص الرئيسي</a:t>
            </a:r>
          </a:p>
        </p:txBody>
      </p:sp>
      <p:sp>
        <p:nvSpPr>
          <p:cNvPr id="5" name="Date Placeholder 4"/>
          <p:cNvSpPr>
            <a:spLocks noGrp="1"/>
          </p:cNvSpPr>
          <p:nvPr>
            <p:ph type="dt" sz="half" idx="10"/>
          </p:nvPr>
        </p:nvSpPr>
        <p:spPr/>
        <p:txBody>
          <a:bodyPr/>
          <a:lstStyle/>
          <a:p>
            <a:fld id="{AD0C6CB4-2B0A-4B4B-8724-4768177C9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7" name="Slide Number Placeholder 6"/>
          <p:cNvSpPr>
            <a:spLocks noGrp="1"/>
          </p:cNvSpPr>
          <p:nvPr>
            <p:ph type="sldNum" sz="quarter" idx="12"/>
          </p:nvPr>
        </p:nvSpPr>
        <p:spPr>
          <a:xfrm>
            <a:off x="531812" y="4983087"/>
            <a:ext cx="779767" cy="365125"/>
          </a:xfrm>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1534544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ncho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3174417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ar-SA"/>
              <a:t>انقر لتحرير نمط العنوان الرئيسي</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AD0C6CB4-2B0A-4B4B-8724-4768177C9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ar-IQ"/>
          </a:p>
        </p:txBody>
      </p:sp>
      <p:sp>
        <p:nvSpPr>
          <p:cNvPr id="6" name="Slide Number Placeholder 5"/>
          <p:cNvSpPr>
            <a:spLocks noGrp="1"/>
          </p:cNvSpPr>
          <p:nvPr>
            <p:ph type="sldNum" sz="quarter" idx="12"/>
          </p:nvPr>
        </p:nvSpPr>
        <p:spPr/>
        <p:txBody>
          <a:bodyPr/>
          <a:lstStyle/>
          <a:p>
            <a:fld id="{8CCA0810-0D03-4DD9-889B-C14347043F78}" type="slidenum">
              <a:rPr lang="en-US" smtClean="0"/>
              <a:t>‹#›</a:t>
            </a:fld>
            <a:endParaRPr lang="en-US"/>
          </a:p>
        </p:txBody>
      </p:sp>
    </p:spTree>
    <p:extLst>
      <p:ext uri="{BB962C8B-B14F-4D97-AF65-F5344CB8AC3E}">
        <p14:creationId xmlns:p14="http://schemas.microsoft.com/office/powerpoint/2010/main" val="91355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ar-IQ"/>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ar-IQ"/>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ar-IQ"/>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ar-IQ"/>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ar-IQ"/>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ar-IQ"/>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ar-IQ"/>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ar-IQ"/>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ar-IQ"/>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ar-IQ"/>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ar-IQ"/>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ar-IQ"/>
            </a:p>
          </p:txBody>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ar-IQ"/>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ar-IQ"/>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ar-IQ"/>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ar-IQ"/>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ar-IQ"/>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ar-IQ"/>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ar-IQ"/>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ar-IQ"/>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ar-IQ"/>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ar-IQ"/>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ar-IQ"/>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ar-IQ"/>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ar-IQ"/>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ar-SA"/>
              <a:t>انقر لتحرير نمط العنوان الرئيسي</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D0C6CB4-2B0A-4B4B-8724-4768177C9DA5}" type="datetimeFigureOut">
              <a:rPr lang="en-US" smtClean="0"/>
              <a:t>10/26/2025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CCA0810-0D03-4DD9-889B-C14347043F78}" type="slidenum">
              <a:rPr lang="en-US" smtClean="0"/>
              <a:t>‹#›</a:t>
            </a:fld>
            <a:endParaRPr lang="en-US"/>
          </a:p>
        </p:txBody>
      </p:sp>
    </p:spTree>
    <p:extLst>
      <p:ext uri="{BB962C8B-B14F-4D97-AF65-F5344CB8AC3E}">
        <p14:creationId xmlns:p14="http://schemas.microsoft.com/office/powerpoint/2010/main" val="95852326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comments" Target="../comments/commen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عنوان 1"/>
          <p:cNvSpPr>
            <a:spLocks noGrp="1"/>
          </p:cNvSpPr>
          <p:nvPr>
            <p:ph type="ctrTitle"/>
          </p:nvPr>
        </p:nvSpPr>
        <p:spPr>
          <a:xfrm>
            <a:off x="8998085" y="-233464"/>
            <a:ext cx="2957207" cy="2966936"/>
          </a:xfrm>
          <a:noFill/>
        </p:spPr>
        <p:txBody>
          <a:bodyPr>
            <a:normAutofit/>
          </a:bodyPr>
          <a:lstStyle/>
          <a:p>
            <a:pPr algn="ctr"/>
            <a:r>
              <a:rPr lang="ar-IQ" sz="2800" b="1" kern="0"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كيف يصنع العصف الذهني مدرسًا مبدعًا ؟ </a:t>
            </a:r>
            <a:br>
              <a:rPr lang="ar-IQ" sz="2800" b="1" kern="0"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br>
            <a:r>
              <a:rPr lang="ar-IQ" sz="2800" b="1" kern="0"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ويكون طريقا للمساهمة في صنع طالبا متجدد</a:t>
            </a:r>
            <a:br>
              <a:rPr lang="en-US" sz="2800" b="1" kern="0"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br>
            <a:endParaRPr lang="en-US" sz="2800" dirty="0">
              <a:solidFill>
                <a:schemeClr val="tx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عنوان فرعي 2"/>
          <p:cNvSpPr>
            <a:spLocks noGrp="1"/>
          </p:cNvSpPr>
          <p:nvPr>
            <p:ph type="subTitle" idx="1"/>
          </p:nvPr>
        </p:nvSpPr>
        <p:spPr>
          <a:xfrm>
            <a:off x="8958316" y="2966936"/>
            <a:ext cx="3233684" cy="622782"/>
          </a:xfrm>
        </p:spPr>
        <p:txBody>
          <a:bodyPr>
            <a:noAutofit/>
          </a:bodyPr>
          <a:lstStyle/>
          <a:p>
            <a:pPr algn="ctr"/>
            <a:r>
              <a:rPr lang="ar-IQ" sz="2800" b="1" dirty="0">
                <a:solidFill>
                  <a:srgbClr val="FF0000"/>
                </a:solidFill>
                <a:ea typeface="Times New Roman" panose="02020603050405020304" pitchFamily="18" charset="0"/>
                <a:cs typeface="Times New Roman" panose="02020603050405020304" pitchFamily="18" charset="0"/>
              </a:rPr>
              <a:t>أعداد : الأستاذ الدكتور</a:t>
            </a:r>
          </a:p>
          <a:p>
            <a:pPr algn="ctr"/>
            <a:r>
              <a:rPr lang="ar-IQ" sz="2800" b="1" dirty="0">
                <a:solidFill>
                  <a:srgbClr val="FF0000"/>
                </a:solidFill>
                <a:ea typeface="Times New Roman" panose="02020603050405020304" pitchFamily="18" charset="0"/>
                <a:cs typeface="Times New Roman" panose="02020603050405020304" pitchFamily="18" charset="0"/>
              </a:rPr>
              <a:t> </a:t>
            </a:r>
            <a:r>
              <a:rPr lang="ar-IQ" sz="2800" b="1" dirty="0">
                <a:solidFill>
                  <a:srgbClr val="FF0000"/>
                </a:solidFill>
                <a:cs typeface="Times New Roman" panose="02020603050405020304" pitchFamily="18" charset="0"/>
              </a:rPr>
              <a:t>لمياء حسن الديوان</a:t>
            </a:r>
            <a:endParaRPr lang="en-US" sz="2800" b="1" dirty="0">
              <a:solidFill>
                <a:srgbClr val="FF0000"/>
              </a:solidFill>
            </a:endParaRPr>
          </a:p>
        </p:txBody>
      </p:sp>
      <p:pic>
        <p:nvPicPr>
          <p:cNvPr id="5" name="صورة 4">
            <a:extLst>
              <a:ext uri="{FF2B5EF4-FFF2-40B4-BE49-F238E27FC236}">
                <a16:creationId xmlns:a16="http://schemas.microsoft.com/office/drawing/2014/main" id="{C8ABF5E2-D6EE-5227-A931-CCDD467CC8CB}"/>
              </a:ext>
            </a:extLst>
          </p:cNvPr>
          <p:cNvPicPr>
            <a:picLocks noChangeAspect="1"/>
          </p:cNvPicPr>
          <p:nvPr/>
        </p:nvPicPr>
        <p:blipFill>
          <a:blip r:embed="rId2"/>
          <a:stretch>
            <a:fillRect/>
          </a:stretch>
        </p:blipFill>
        <p:spPr>
          <a:xfrm>
            <a:off x="-330741" y="0"/>
            <a:ext cx="9328825" cy="7206791"/>
          </a:xfrm>
          <a:prstGeom prst="rect">
            <a:avLst/>
          </a:prstGeom>
        </p:spPr>
      </p:pic>
      <p:pic>
        <p:nvPicPr>
          <p:cNvPr id="12" name="صورة 11">
            <a:extLst>
              <a:ext uri="{FF2B5EF4-FFF2-40B4-BE49-F238E27FC236}">
                <a16:creationId xmlns:a16="http://schemas.microsoft.com/office/drawing/2014/main" id="{1E887957-B459-AA2B-BF20-FDE128FDFA02}"/>
              </a:ext>
            </a:extLst>
          </p:cNvPr>
          <p:cNvPicPr>
            <a:picLocks noChangeAspect="1"/>
          </p:cNvPicPr>
          <p:nvPr/>
        </p:nvPicPr>
        <p:blipFill>
          <a:blip r:embed="rId3"/>
          <a:stretch>
            <a:fillRect/>
          </a:stretch>
        </p:blipFill>
        <p:spPr>
          <a:xfrm>
            <a:off x="9503595" y="4326692"/>
            <a:ext cx="2143125" cy="2143125"/>
          </a:xfrm>
          <a:prstGeom prst="rect">
            <a:avLst/>
          </a:prstGeom>
        </p:spPr>
      </p:pic>
      <p:pic>
        <p:nvPicPr>
          <p:cNvPr id="13" name="صورة 12">
            <a:extLst>
              <a:ext uri="{FF2B5EF4-FFF2-40B4-BE49-F238E27FC236}">
                <a16:creationId xmlns:a16="http://schemas.microsoft.com/office/drawing/2014/main" id="{1B7E3D6F-1251-1199-3B02-159BEFFB41BD}"/>
              </a:ext>
            </a:extLst>
          </p:cNvPr>
          <p:cNvPicPr>
            <a:picLocks noChangeAspect="1"/>
          </p:cNvPicPr>
          <p:nvPr/>
        </p:nvPicPr>
        <p:blipFill>
          <a:blip r:embed="rId4"/>
          <a:stretch>
            <a:fillRect/>
          </a:stretch>
        </p:blipFill>
        <p:spPr>
          <a:xfrm>
            <a:off x="-130629" y="279918"/>
            <a:ext cx="1886339" cy="3149082"/>
          </a:xfrm>
          <a:prstGeom prst="rect">
            <a:avLst/>
          </a:prstGeom>
        </p:spPr>
      </p:pic>
    </p:spTree>
    <p:extLst>
      <p:ext uri="{BB962C8B-B14F-4D97-AF65-F5344CB8AC3E}">
        <p14:creationId xmlns:p14="http://schemas.microsoft.com/office/powerpoint/2010/main" val="1101901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عنوان 1"/>
          <p:cNvSpPr>
            <a:spLocks noGrp="1"/>
          </p:cNvSpPr>
          <p:nvPr>
            <p:ph type="ctrTitle"/>
          </p:nvPr>
        </p:nvSpPr>
        <p:spPr>
          <a:xfrm>
            <a:off x="3833509" y="424872"/>
            <a:ext cx="5002581" cy="1032899"/>
          </a:xfrm>
          <a:noFill/>
        </p:spPr>
        <p:txBody>
          <a:bodyPr>
            <a:normAutofit/>
          </a:bodyPr>
          <a:lstStyle/>
          <a:p>
            <a:pPr algn="ctr"/>
            <a:r>
              <a:rPr lang="ar-SA" sz="2700" b="1" dirty="0">
                <a:latin typeface="ADLaM Display" panose="02010000000000000000" pitchFamily="2" charset="0"/>
                <a:ea typeface="ADLaM Display" panose="02010000000000000000" pitchFamily="2" charset="0"/>
                <a:cs typeface="ADLaM Display" panose="02010000000000000000" pitchFamily="2" charset="0"/>
              </a:rPr>
              <a:t>أسلوب العصف الذهني </a:t>
            </a:r>
            <a:br>
              <a:rPr lang="en-US" sz="3200" b="1" dirty="0"/>
            </a:br>
            <a:endParaRPr lang="en-US" sz="3200" b="1" dirty="0"/>
          </a:p>
        </p:txBody>
      </p:sp>
      <p:sp>
        <p:nvSpPr>
          <p:cNvPr id="3" name="عنوان فرعي 2"/>
          <p:cNvSpPr>
            <a:spLocks noGrp="1"/>
          </p:cNvSpPr>
          <p:nvPr>
            <p:ph type="subTitle" idx="1"/>
          </p:nvPr>
        </p:nvSpPr>
        <p:spPr>
          <a:xfrm>
            <a:off x="0" y="1"/>
            <a:ext cx="12192000" cy="6642616"/>
          </a:xfrm>
        </p:spPr>
        <p:txBody>
          <a:bodyPr>
            <a:noAutofit/>
          </a:bodyPr>
          <a:lstStyle/>
          <a:p>
            <a:pPr algn="r"/>
            <a:r>
              <a:rPr kumimoji="0" lang="ar-IQ" sz="2700" b="1" i="0" u="none" strike="noStrike" kern="1200" cap="none" spc="0" normalizeH="0" baseline="0" noProof="0" dirty="0">
                <a:ln>
                  <a:noFill/>
                </a:ln>
                <a:solidFill>
                  <a:srgbClr val="31B4E6">
                    <a:lumMod val="75000"/>
                  </a:srgbClr>
                </a:solidFill>
                <a:effectLst/>
                <a:uLnTx/>
                <a:uFillTx/>
                <a:latin typeface="ADLaM Display" panose="02010000000000000000" pitchFamily="2" charset="0"/>
                <a:ea typeface="ADLaM Display" panose="02010000000000000000" pitchFamily="2" charset="0"/>
                <a:cs typeface="ADLaM Display" panose="02010000000000000000" pitchFamily="2" charset="0"/>
              </a:rPr>
              <a:t>نقل الباحثون العرب مصطلح </a:t>
            </a:r>
            <a:endParaRPr kumimoji="0" lang="en-US" sz="2700" b="1" i="0" u="none" strike="noStrike" kern="1200" cap="none" spc="0" normalizeH="0" baseline="0" noProof="0" dirty="0">
              <a:ln>
                <a:noFill/>
              </a:ln>
              <a:solidFill>
                <a:srgbClr val="31B4E6">
                  <a:lumMod val="75000"/>
                </a:srgbClr>
              </a:solidFill>
              <a:effectLst/>
              <a:uLnTx/>
              <a:uFillTx/>
              <a:latin typeface="ADLaM Display" panose="02010000000000000000" pitchFamily="2" charset="0"/>
              <a:ea typeface="ADLaM Display" panose="02010000000000000000" pitchFamily="2" charset="0"/>
              <a:cs typeface="ADLaM Display" panose="02010000000000000000" pitchFamily="2" charset="0"/>
            </a:endParaRPr>
          </a:p>
          <a:p>
            <a:pPr algn="r"/>
            <a:r>
              <a:rPr kumimoji="0" lang="en-US" sz="2700" b="1" i="0" u="none" strike="noStrike" kern="1200" cap="none" spc="0" normalizeH="0" baseline="0" noProof="0" dirty="0">
                <a:ln>
                  <a:noFill/>
                </a:ln>
                <a:solidFill>
                  <a:schemeClr val="accent6"/>
                </a:solidFill>
                <a:effectLst/>
                <a:uLnTx/>
                <a:uFillTx/>
                <a:latin typeface="ADLaM Display" panose="02010000000000000000" pitchFamily="2" charset="0"/>
                <a:ea typeface="ADLaM Display" panose="02010000000000000000" pitchFamily="2" charset="0"/>
                <a:cs typeface="ADLaM Display" panose="02010000000000000000" pitchFamily="2" charset="0"/>
              </a:rPr>
              <a:t>Brainstorming</a:t>
            </a:r>
          </a:p>
          <a:p>
            <a:pPr algn="r"/>
            <a:r>
              <a:rPr lang="ar-SA" sz="24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إلى العربية بمرادفات عدة منها</a:t>
            </a:r>
            <a:r>
              <a:rPr lang="ar-SA" sz="3000" dirty="0">
                <a:solidFill>
                  <a:schemeClr val="tx1"/>
                </a:solidFill>
                <a:latin typeface="+mj-lt"/>
                <a:ea typeface="+mj-ea"/>
                <a:cs typeface="Akhbar MT" pitchFamily="2" charset="-78"/>
              </a:rPr>
              <a:t> العصف الذهني ، أمطار الدماغ ، تدفق الأفكار، تهيج الأفكار، تنشيط التفكير، إعمال التفكير، إثارة التفكير ، التفاكر، المفاكرة ، توليد الأفكار ، ، ، كما يسمى أسلوب العصف الذهني أحياناً بمسميات أُخر أهمها( التحريك الحر وحل المشكلات الإبداعي أو أطلاق الأفكار وتجاذب الأفكار)، الأ أن مصطلح العصف الذهني يعد أكثر المصطلحات استخداما وشيوعاً إذ أنه أقربها للمعنى . كون العقل يعصف بالمشكلة ويفحصها ويمحصها بهدف الوصول إلى الحلول الابتكارية المناسبة لهذه المشكلة</a:t>
            </a:r>
            <a:r>
              <a:rPr lang="en-US" sz="3000" dirty="0">
                <a:solidFill>
                  <a:schemeClr val="tx1"/>
                </a:solidFill>
                <a:latin typeface="+mj-lt"/>
                <a:ea typeface="+mj-ea"/>
                <a:cs typeface="Akhbar MT" pitchFamily="2" charset="-78"/>
              </a:rPr>
              <a:t>.</a:t>
            </a:r>
          </a:p>
          <a:p>
            <a:pPr algn="just" rtl="1"/>
            <a:r>
              <a:rPr lang="ar-SA" sz="3000" dirty="0">
                <a:solidFill>
                  <a:schemeClr val="tx1"/>
                </a:solidFill>
                <a:latin typeface="+mj-lt"/>
                <a:ea typeface="+mj-ea"/>
                <a:cs typeface="Akhbar MT" pitchFamily="2" charset="-78"/>
              </a:rPr>
              <a:t>أما عن أصل كلمة عصف ذهني (حفز أو أثارة أو إمطار) فأنها تقوم على تصور حل المشكلة على انه موقف به طرفان يتحدى أحدهما الأخر </a:t>
            </a:r>
            <a:endParaRPr lang="en-US" sz="3000" dirty="0">
              <a:solidFill>
                <a:schemeClr val="tx1"/>
              </a:solidFill>
              <a:latin typeface="+mj-lt"/>
              <a:ea typeface="+mj-ea"/>
              <a:cs typeface="Akhbar MT" pitchFamily="2" charset="-78"/>
            </a:endParaRPr>
          </a:p>
          <a:p>
            <a:pPr algn="just" rtl="1"/>
            <a:r>
              <a:rPr lang="ar-SA" sz="3000" dirty="0">
                <a:solidFill>
                  <a:schemeClr val="tx1"/>
                </a:solidFill>
                <a:latin typeface="+mj-lt"/>
                <a:ea typeface="+mj-ea"/>
                <a:cs typeface="Akhbar MT" pitchFamily="2" charset="-78"/>
              </a:rPr>
              <a:t> العقل البشري (المخ) من جانب</a:t>
            </a:r>
            <a:endParaRPr lang="en-US" sz="3000" dirty="0">
              <a:solidFill>
                <a:schemeClr val="tx1"/>
              </a:solidFill>
              <a:latin typeface="+mj-lt"/>
              <a:ea typeface="+mj-ea"/>
              <a:cs typeface="Akhbar MT" pitchFamily="2" charset="-78"/>
            </a:endParaRPr>
          </a:p>
          <a:p>
            <a:pPr algn="just" rtl="1"/>
            <a:r>
              <a:rPr lang="ar-SA" sz="3000" dirty="0">
                <a:solidFill>
                  <a:schemeClr val="tx1"/>
                </a:solidFill>
                <a:latin typeface="+mj-lt"/>
                <a:ea typeface="+mj-ea"/>
                <a:cs typeface="Akhbar MT" pitchFamily="2" charset="-78"/>
              </a:rPr>
              <a:t> والمشكلة التي تتطلب الحل من جانب أخر.</a:t>
            </a:r>
            <a:endParaRPr lang="en-US" sz="3000" dirty="0">
              <a:solidFill>
                <a:schemeClr val="tx1"/>
              </a:solidFill>
              <a:latin typeface="+mj-lt"/>
              <a:ea typeface="+mj-ea"/>
              <a:cs typeface="Akhbar MT" pitchFamily="2" charset="-78"/>
            </a:endParaRPr>
          </a:p>
          <a:p>
            <a:pPr algn="r" rtl="1"/>
            <a:r>
              <a:rPr lang="ar-SA" sz="3000" dirty="0">
                <a:solidFill>
                  <a:schemeClr val="tx1"/>
                </a:solidFill>
                <a:latin typeface="+mj-lt"/>
                <a:ea typeface="+mj-ea"/>
                <a:cs typeface="Akhbar MT" pitchFamily="2" charset="-78"/>
              </a:rPr>
              <a:t> ولابد للعقل من الالتفاف حول المشكلة والنظر إليها من جوانب عدة ، ومحاولة تطويقها واقتحامها </a:t>
            </a:r>
            <a:r>
              <a:rPr lang="ar-IQ" sz="3000" dirty="0">
                <a:solidFill>
                  <a:schemeClr val="tx1"/>
                </a:solidFill>
                <a:latin typeface="+mj-lt"/>
                <a:ea typeface="+mj-ea"/>
                <a:cs typeface="Akhbar MT" pitchFamily="2" charset="-78"/>
              </a:rPr>
              <a:t>ب</a:t>
            </a:r>
            <a:r>
              <a:rPr lang="ar-SA" sz="3000" dirty="0">
                <a:solidFill>
                  <a:schemeClr val="tx1"/>
                </a:solidFill>
                <a:latin typeface="+mj-lt"/>
                <a:ea typeface="+mj-ea"/>
                <a:cs typeface="Akhbar MT" pitchFamily="2" charset="-78"/>
              </a:rPr>
              <a:t>الأفكار التي تتولد بنشاط وسرعة تشبه العاصفة</a:t>
            </a:r>
            <a:r>
              <a:rPr lang="en-US" sz="2700" b="1" dirty="0">
                <a:solidFill>
                  <a:schemeClr val="accent2">
                    <a:lumMod val="75000"/>
                  </a:schemeClr>
                </a:solidFill>
                <a:latin typeface="ADLaM Display" panose="02010000000000000000" pitchFamily="2" charset="0"/>
                <a:ea typeface="ADLaM Display" panose="02010000000000000000" pitchFamily="2" charset="0"/>
                <a:cs typeface="ADLaM Display" panose="02010000000000000000" pitchFamily="2" charset="0"/>
              </a:rPr>
              <a:t>.</a:t>
            </a:r>
            <a:br>
              <a:rPr lang="ar-SA" sz="2700" b="1" dirty="0">
                <a:solidFill>
                  <a:schemeClr val="accent2">
                    <a:lumMod val="75000"/>
                  </a:schemeClr>
                </a:solidFill>
                <a:latin typeface="ADLaM Display" panose="02010000000000000000" pitchFamily="2" charset="0"/>
                <a:ea typeface="ADLaM Display" panose="02010000000000000000" pitchFamily="2" charset="0"/>
                <a:cs typeface="ADLaM Display" panose="02010000000000000000" pitchFamily="2" charset="0"/>
              </a:rPr>
            </a:br>
            <a:endParaRPr lang="en-US" sz="2700" b="1" dirty="0">
              <a:solidFill>
                <a:schemeClr val="accent2">
                  <a:lumMod val="75000"/>
                </a:schemeClr>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643446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3750906" y="1"/>
            <a:ext cx="8199319" cy="6496260"/>
          </a:xfrm>
          <a:ln>
            <a:noFill/>
          </a:ln>
        </p:spPr>
        <p:txBody>
          <a:bodyPr>
            <a:normAutofit/>
          </a:bodyPr>
          <a:lstStyle/>
          <a:p>
            <a:pPr algn="r" rtl="1"/>
            <a:endParaRPr lang="ar-IQ" sz="24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endParaRPr>
          </a:p>
          <a:p>
            <a:pPr marL="0" indent="0" algn="just" rtl="1">
              <a:buNone/>
            </a:pPr>
            <a:r>
              <a:rPr lang="ar-SA" sz="3000" dirty="0">
                <a:solidFill>
                  <a:schemeClr val="tx1"/>
                </a:solidFill>
                <a:latin typeface="+mj-lt"/>
                <a:ea typeface="+mj-ea"/>
                <a:cs typeface="Akhbar MT" pitchFamily="2" charset="-78"/>
              </a:rPr>
              <a:t>العصف الذهني هو توليد وإنتاج أفكار وأراء إبداعية من الأفراد والمجموعات لحل مشكلة معينة</a:t>
            </a:r>
            <a:r>
              <a:rPr lang="ar-IQ" sz="3000" dirty="0">
                <a:solidFill>
                  <a:schemeClr val="tx1"/>
                </a:solidFill>
                <a:latin typeface="+mj-lt"/>
                <a:ea typeface="+mj-ea"/>
                <a:cs typeface="Akhbar MT" pitchFamily="2" charset="-78"/>
              </a:rPr>
              <a:t> ويحاول ال</a:t>
            </a:r>
            <a:r>
              <a:rPr lang="ar-SA" sz="3000" dirty="0">
                <a:solidFill>
                  <a:schemeClr val="tx1"/>
                </a:solidFill>
                <a:latin typeface="+mj-lt"/>
                <a:ea typeface="+mj-ea"/>
                <a:cs typeface="Akhbar MT" pitchFamily="2" charset="-78"/>
              </a:rPr>
              <a:t>أفراد أ</a:t>
            </a:r>
            <a:r>
              <a:rPr lang="ar-IQ" sz="3000" dirty="0">
                <a:solidFill>
                  <a:schemeClr val="tx1"/>
                </a:solidFill>
                <a:latin typeface="+mj-lt"/>
                <a:ea typeface="+mj-ea"/>
                <a:cs typeface="Akhbar MT" pitchFamily="2" charset="-78"/>
              </a:rPr>
              <a:t>يجاد </a:t>
            </a:r>
            <a:r>
              <a:rPr lang="ar-SA" sz="3000" dirty="0">
                <a:solidFill>
                  <a:schemeClr val="tx1"/>
                </a:solidFill>
                <a:latin typeface="+mj-lt"/>
                <a:ea typeface="+mj-ea"/>
                <a:cs typeface="Akhbar MT" pitchFamily="2" charset="-78"/>
              </a:rPr>
              <a:t>حلولاً ل</a:t>
            </a:r>
            <a:r>
              <a:rPr lang="ar-IQ" sz="3000" dirty="0">
                <a:solidFill>
                  <a:schemeClr val="tx1"/>
                </a:solidFill>
                <a:latin typeface="+mj-lt"/>
                <a:ea typeface="+mj-ea"/>
                <a:cs typeface="Akhbar MT" pitchFamily="2" charset="-78"/>
              </a:rPr>
              <a:t>ل</a:t>
            </a:r>
            <a:r>
              <a:rPr lang="ar-SA" sz="3000" dirty="0">
                <a:solidFill>
                  <a:schemeClr val="tx1"/>
                </a:solidFill>
                <a:latin typeface="+mj-lt"/>
                <a:ea typeface="+mj-ea"/>
                <a:cs typeface="Akhbar MT" pitchFamily="2" charset="-78"/>
              </a:rPr>
              <a:t>مشكلة، باستعراض أو إنتاج الأفكار البديهية كلها تعاونياً عن طريق الجماعة</a:t>
            </a:r>
            <a:r>
              <a:rPr lang="en-US" sz="3000" dirty="0">
                <a:solidFill>
                  <a:schemeClr val="tx1"/>
                </a:solidFill>
                <a:latin typeface="+mj-lt"/>
                <a:ea typeface="+mj-ea"/>
                <a:cs typeface="Akhbar MT" pitchFamily="2" charset="-78"/>
              </a:rPr>
              <a:t>.</a:t>
            </a:r>
            <a:r>
              <a:rPr lang="ar-IQ" sz="3000" dirty="0">
                <a:solidFill>
                  <a:schemeClr val="tx1"/>
                </a:solidFill>
                <a:latin typeface="+mj-lt"/>
                <a:ea typeface="+mj-ea"/>
                <a:cs typeface="Akhbar MT" pitchFamily="2" charset="-78"/>
              </a:rPr>
              <a:t>اذ يوضع</a:t>
            </a:r>
            <a:r>
              <a:rPr lang="ar-SA" sz="3000" dirty="0">
                <a:solidFill>
                  <a:schemeClr val="tx1"/>
                </a:solidFill>
                <a:latin typeface="+mj-lt"/>
                <a:ea typeface="+mj-ea"/>
                <a:cs typeface="Akhbar MT" pitchFamily="2" charset="-78"/>
              </a:rPr>
              <a:t> الذهن بحالة من الإثارة والجاهزية للتفكير في كل الاتجاهات لتوليد أكبر قدر ممكن من الأفكار حول الموضوع المطروح وهذا يتطلب إزالة جميع العوائق والتحفظات الشخصية أمام الفكر ليفصح عن كل خيالاته</a:t>
            </a:r>
            <a:r>
              <a:rPr lang="en-US" sz="3000" dirty="0">
                <a:solidFill>
                  <a:schemeClr val="tx1"/>
                </a:solidFill>
                <a:latin typeface="+mj-lt"/>
                <a:ea typeface="+mj-ea"/>
                <a:cs typeface="Akhbar MT" pitchFamily="2" charset="-78"/>
              </a:rPr>
              <a:t>.</a:t>
            </a:r>
            <a:endParaRPr lang="ar-IQ" sz="3000" dirty="0">
              <a:solidFill>
                <a:schemeClr val="tx1"/>
              </a:solidFill>
              <a:latin typeface="+mj-lt"/>
              <a:ea typeface="+mj-ea"/>
              <a:cs typeface="Akhbar MT" pitchFamily="2" charset="-78"/>
            </a:endParaRPr>
          </a:p>
          <a:p>
            <a:pPr marL="0" indent="0" algn="just" rtl="1">
              <a:buNone/>
            </a:pPr>
            <a:r>
              <a:rPr lang="ar-IQ" sz="3000" dirty="0">
                <a:solidFill>
                  <a:schemeClr val="tx1"/>
                </a:solidFill>
                <a:latin typeface="+mj-lt"/>
                <a:ea typeface="+mj-ea"/>
                <a:cs typeface="Akhbar MT" pitchFamily="2" charset="-78"/>
              </a:rPr>
              <a:t>أما كإستراتيجية تدريس فيقوم خلالها المعلم </a:t>
            </a:r>
            <a:r>
              <a:rPr lang="ar-IQ" sz="3000" dirty="0">
                <a:solidFill>
                  <a:schemeClr val="tx1"/>
                </a:solidFill>
                <a:highlight>
                  <a:srgbClr val="FFFF00"/>
                </a:highlight>
                <a:latin typeface="+mj-lt"/>
                <a:ea typeface="+mj-ea"/>
                <a:cs typeface="Akhbar MT" pitchFamily="2" charset="-78"/>
              </a:rPr>
              <a:t>بتقسيم طلاب الصف إلى أكثر من مجموعة</a:t>
            </a:r>
            <a:r>
              <a:rPr lang="ar-IQ" sz="3000" dirty="0">
                <a:solidFill>
                  <a:schemeClr val="tx1"/>
                </a:solidFill>
                <a:latin typeface="+mj-lt"/>
                <a:ea typeface="+mj-ea"/>
                <a:cs typeface="Akhbar MT" pitchFamily="2" charset="-78"/>
              </a:rPr>
              <a:t> ثم </a:t>
            </a:r>
            <a:r>
              <a:rPr lang="ar-IQ" sz="3000" dirty="0">
                <a:solidFill>
                  <a:schemeClr val="tx1"/>
                </a:solidFill>
                <a:highlight>
                  <a:srgbClr val="00FFFF"/>
                </a:highlight>
                <a:latin typeface="+mj-lt"/>
                <a:ea typeface="+mj-ea"/>
                <a:cs typeface="Akhbar MT" pitchFamily="2" charset="-78"/>
              </a:rPr>
              <a:t>يطرح عليهم مشكلة تتعلق بموضوع الدرس </a:t>
            </a:r>
            <a:r>
              <a:rPr lang="ar-IQ" sz="3000" dirty="0">
                <a:solidFill>
                  <a:schemeClr val="tx1"/>
                </a:solidFill>
                <a:latin typeface="+mj-lt"/>
                <a:ea typeface="+mj-ea"/>
                <a:cs typeface="Akhbar MT" pitchFamily="2" charset="-78"/>
              </a:rPr>
              <a:t>، بعدها </a:t>
            </a:r>
            <a:r>
              <a:rPr lang="ar-IQ" sz="3000" dirty="0">
                <a:solidFill>
                  <a:schemeClr val="tx1"/>
                </a:solidFill>
                <a:highlight>
                  <a:srgbClr val="FFFF00"/>
                </a:highlight>
                <a:latin typeface="+mj-lt"/>
                <a:ea typeface="+mj-ea"/>
                <a:cs typeface="Akhbar MT" pitchFamily="2" charset="-78"/>
              </a:rPr>
              <a:t>يقوم الطلاب بإعطاء حلول متنوعة للمشكل</a:t>
            </a:r>
            <a:r>
              <a:rPr lang="ar-IQ" sz="3000" dirty="0">
                <a:solidFill>
                  <a:schemeClr val="tx1"/>
                </a:solidFill>
                <a:latin typeface="+mj-lt"/>
                <a:ea typeface="+mj-ea"/>
                <a:cs typeface="Akhbar MT" pitchFamily="2" charset="-78"/>
              </a:rPr>
              <a:t>ة </a:t>
            </a:r>
            <a:r>
              <a:rPr lang="ar-IQ" sz="3000" dirty="0">
                <a:solidFill>
                  <a:schemeClr val="tx1"/>
                </a:solidFill>
                <a:highlight>
                  <a:srgbClr val="C0C0C0"/>
                </a:highlight>
                <a:latin typeface="+mj-lt"/>
                <a:ea typeface="+mj-ea"/>
                <a:cs typeface="Akhbar MT" pitchFamily="2" charset="-78"/>
              </a:rPr>
              <a:t>ويرحب بها كلها مهما كانت </a:t>
            </a:r>
            <a:r>
              <a:rPr lang="ar-IQ" sz="3000" dirty="0">
                <a:solidFill>
                  <a:schemeClr val="tx1"/>
                </a:solidFill>
                <a:latin typeface="+mj-lt"/>
                <a:ea typeface="+mj-ea"/>
                <a:cs typeface="Akhbar MT" pitchFamily="2" charset="-78"/>
              </a:rPr>
              <a:t>.</a:t>
            </a:r>
          </a:p>
          <a:p>
            <a:pPr marL="0" indent="0" algn="just" rtl="1">
              <a:buNone/>
            </a:pPr>
            <a:r>
              <a:rPr lang="ar-IQ" sz="3000" dirty="0">
                <a:solidFill>
                  <a:schemeClr val="tx1"/>
                </a:solidFill>
                <a:latin typeface="+mj-lt"/>
                <a:ea typeface="+mj-ea"/>
                <a:cs typeface="Akhbar MT" pitchFamily="2" charset="-78"/>
              </a:rPr>
              <a:t> ويقوم قائد المجموعة بتسجيل كل الأفكار على أن لا يسمح بنقد وتقويم تلك الأفكار إلا  في نهاية الجلسة بوساطة المعلم والطلاب.</a:t>
            </a:r>
          </a:p>
          <a:p>
            <a:pPr marL="0" indent="0" algn="r" rtl="1">
              <a:buNone/>
            </a:pPr>
            <a:endParaRPr lang="en-US" sz="24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صورة 5">
            <a:extLst>
              <a:ext uri="{FF2B5EF4-FFF2-40B4-BE49-F238E27FC236}">
                <a16:creationId xmlns:a16="http://schemas.microsoft.com/office/drawing/2014/main" id="{7766E076-8085-3FD5-AB14-E5E5C85FD8D0}"/>
              </a:ext>
            </a:extLst>
          </p:cNvPr>
          <p:cNvPicPr>
            <a:picLocks noChangeAspect="1"/>
          </p:cNvPicPr>
          <p:nvPr/>
        </p:nvPicPr>
        <p:blipFill>
          <a:blip r:embed="rId2"/>
          <a:stretch>
            <a:fillRect/>
          </a:stretch>
        </p:blipFill>
        <p:spPr>
          <a:xfrm>
            <a:off x="241775" y="307910"/>
            <a:ext cx="3303858" cy="2929811"/>
          </a:xfrm>
          <a:prstGeom prst="rect">
            <a:avLst/>
          </a:prstGeom>
        </p:spPr>
      </p:pic>
    </p:spTree>
    <p:extLst>
      <p:ext uri="{BB962C8B-B14F-4D97-AF65-F5344CB8AC3E}">
        <p14:creationId xmlns:p14="http://schemas.microsoft.com/office/powerpoint/2010/main" val="2601074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933474" y="223936"/>
            <a:ext cx="3333450" cy="573797"/>
          </a:xfrm>
        </p:spPr>
        <p:txBody>
          <a:bodyPr>
            <a:normAutofit fontScale="90000"/>
          </a:bodyPr>
          <a:lstStyle/>
          <a:p>
            <a:pPr algn="ctr"/>
            <a:r>
              <a:rPr lang="ar-SA" b="1" dirty="0">
                <a:cs typeface="Akhbar MT" pitchFamily="2" charset="-78"/>
              </a:rPr>
              <a:t>مبادئ العصف الذهني</a:t>
            </a:r>
            <a:br>
              <a:rPr lang="en-US" b="1" dirty="0"/>
            </a:br>
            <a:endParaRPr lang="en-US" dirty="0"/>
          </a:p>
        </p:txBody>
      </p:sp>
      <p:sp>
        <p:nvSpPr>
          <p:cNvPr id="3" name="عنصر نائب للمحتوى 2"/>
          <p:cNvSpPr>
            <a:spLocks noGrp="1"/>
          </p:cNvSpPr>
          <p:nvPr>
            <p:ph idx="1"/>
          </p:nvPr>
        </p:nvSpPr>
        <p:spPr>
          <a:xfrm>
            <a:off x="3666930" y="909735"/>
            <a:ext cx="8024294" cy="5038529"/>
          </a:xfrm>
        </p:spPr>
        <p:txBody>
          <a:bodyPr>
            <a:normAutofit/>
          </a:bodyPr>
          <a:lstStyle/>
          <a:p>
            <a:pPr algn="just" rtl="1"/>
            <a:r>
              <a:rPr lang="ar-SA" sz="3200" b="1" dirty="0">
                <a:solidFill>
                  <a:schemeClr val="tx1"/>
                </a:solidFill>
                <a:highlight>
                  <a:srgbClr val="FF00FF"/>
                </a:highlight>
                <a:latin typeface="+mj-lt"/>
                <a:ea typeface="+mj-ea"/>
                <a:cs typeface="Akhbar MT" pitchFamily="2" charset="-78"/>
              </a:rPr>
              <a:t>أولاً:</a:t>
            </a:r>
            <a:r>
              <a:rPr lang="ar-IQ" sz="3200" b="1" dirty="0">
                <a:solidFill>
                  <a:schemeClr val="tx1"/>
                </a:solidFill>
                <a:highlight>
                  <a:srgbClr val="FF00FF"/>
                </a:highlight>
                <a:latin typeface="+mj-lt"/>
                <a:ea typeface="+mj-ea"/>
                <a:cs typeface="Akhbar MT" pitchFamily="2" charset="-78"/>
              </a:rPr>
              <a:t>تأخير</a:t>
            </a:r>
            <a:r>
              <a:rPr lang="ar-SA" sz="3200" b="1" dirty="0">
                <a:solidFill>
                  <a:schemeClr val="tx1"/>
                </a:solidFill>
                <a:highlight>
                  <a:srgbClr val="FF00FF"/>
                </a:highlight>
                <a:latin typeface="+mj-lt"/>
                <a:ea typeface="+mj-ea"/>
                <a:cs typeface="Akhbar MT" pitchFamily="2" charset="-78"/>
              </a:rPr>
              <a:t>التقويم</a:t>
            </a:r>
            <a:r>
              <a:rPr lang="en-US" sz="3200" b="1" dirty="0">
                <a:solidFill>
                  <a:schemeClr val="tx1"/>
                </a:solidFill>
                <a:highlight>
                  <a:srgbClr val="FF00FF"/>
                </a:highlight>
                <a:latin typeface="+mj-lt"/>
                <a:ea typeface="+mj-ea"/>
                <a:cs typeface="Akhbar MT" pitchFamily="2" charset="-78"/>
              </a:rPr>
              <a:t> : </a:t>
            </a:r>
          </a:p>
          <a:p>
            <a:pPr marL="0" indent="0" algn="just" rtl="1">
              <a:buNone/>
            </a:pPr>
            <a:r>
              <a:rPr lang="ar-IQ" sz="2800" b="1" dirty="0">
                <a:solidFill>
                  <a:schemeClr val="tx1"/>
                </a:solidFill>
                <a:latin typeface="+mj-lt"/>
                <a:ea typeface="+mj-ea"/>
                <a:cs typeface="Akhbar MT" pitchFamily="2" charset="-78"/>
              </a:rPr>
              <a:t> </a:t>
            </a:r>
            <a:r>
              <a:rPr lang="ar-SA" sz="2800" b="1" dirty="0">
                <a:solidFill>
                  <a:schemeClr val="tx1"/>
                </a:solidFill>
                <a:latin typeface="+mj-lt"/>
                <a:ea typeface="+mj-ea"/>
                <a:cs typeface="Akhbar MT" pitchFamily="2" charset="-78"/>
              </a:rPr>
              <a:t>لا يجوز تقويم أي من الأفكار المتولدة أثناء أداء الطلاب ذلك لان نقد أو تقويم أي فكرة بالنسبة للطالب سوف يفقده المتابعة ويصرف انتباهه عن محاولة الوصول إلى فكرة أفضل لأن الخوف من النقد والشعور بالتوتر يعيقان التفكير الإبداعي</a:t>
            </a:r>
            <a:r>
              <a:rPr lang="en-US" sz="2800" b="1" dirty="0">
                <a:solidFill>
                  <a:schemeClr val="tx1"/>
                </a:solidFill>
                <a:latin typeface="+mj-lt"/>
                <a:ea typeface="+mj-ea"/>
                <a:cs typeface="Akhbar MT" pitchFamily="2" charset="-78"/>
              </a:rPr>
              <a:t>.</a:t>
            </a:r>
            <a:endParaRPr lang="ar-IQ" sz="2800" b="1" dirty="0">
              <a:solidFill>
                <a:schemeClr val="tx1"/>
              </a:solidFill>
              <a:latin typeface="+mj-lt"/>
              <a:ea typeface="+mj-ea"/>
              <a:cs typeface="Akhbar MT" pitchFamily="2" charset="-78"/>
            </a:endParaRPr>
          </a:p>
          <a:p>
            <a:pPr marL="0" indent="0" algn="just" rtl="1">
              <a:buNone/>
            </a:pPr>
            <a:endParaRPr lang="en-US" sz="3200" b="1" dirty="0">
              <a:solidFill>
                <a:schemeClr val="tx1"/>
              </a:solidFill>
              <a:latin typeface="+mj-lt"/>
              <a:ea typeface="+mj-ea"/>
              <a:cs typeface="Akhbar MT" pitchFamily="2" charset="-78"/>
            </a:endParaRPr>
          </a:p>
          <a:p>
            <a:pPr algn="just" rtl="1"/>
            <a:r>
              <a:rPr lang="ar-SA" sz="3200" b="1" dirty="0">
                <a:solidFill>
                  <a:schemeClr val="tx1"/>
                </a:solidFill>
                <a:highlight>
                  <a:srgbClr val="FF00FF"/>
                </a:highlight>
                <a:latin typeface="+mj-lt"/>
                <a:ea typeface="+mj-ea"/>
                <a:cs typeface="Akhbar MT" pitchFamily="2" charset="-78"/>
              </a:rPr>
              <a:t>ثانياً: إطلاق حرية التفكير</a:t>
            </a:r>
            <a:r>
              <a:rPr lang="en-US" sz="3200" b="1" dirty="0">
                <a:solidFill>
                  <a:schemeClr val="tx1"/>
                </a:solidFill>
                <a:highlight>
                  <a:srgbClr val="FF00FF"/>
                </a:highlight>
                <a:latin typeface="+mj-lt"/>
                <a:ea typeface="+mj-ea"/>
                <a:cs typeface="Akhbar MT" pitchFamily="2" charset="-78"/>
              </a:rPr>
              <a:t>: </a:t>
            </a:r>
          </a:p>
          <a:p>
            <a:pPr marL="0" indent="0" algn="just" rtl="1">
              <a:buNone/>
            </a:pPr>
            <a:r>
              <a:rPr lang="ar-IQ" sz="3200" b="1" dirty="0">
                <a:solidFill>
                  <a:schemeClr val="tx1"/>
                </a:solidFill>
                <a:latin typeface="+mj-lt"/>
                <a:ea typeface="+mj-ea"/>
                <a:cs typeface="Akhbar MT" pitchFamily="2" charset="-78"/>
              </a:rPr>
              <a:t> </a:t>
            </a:r>
            <a:r>
              <a:rPr lang="ar-IQ" sz="2800" b="1" dirty="0">
                <a:solidFill>
                  <a:schemeClr val="tx1"/>
                </a:solidFill>
                <a:latin typeface="+mj-lt"/>
                <a:ea typeface="+mj-ea"/>
                <a:cs typeface="Akhbar MT" pitchFamily="2" charset="-78"/>
              </a:rPr>
              <a:t>أ</a:t>
            </a:r>
            <a:r>
              <a:rPr lang="ar-SA" sz="2800" b="1" dirty="0">
                <a:solidFill>
                  <a:schemeClr val="tx1"/>
                </a:solidFill>
                <a:latin typeface="+mj-lt"/>
                <a:ea typeface="+mj-ea"/>
                <a:cs typeface="Akhbar MT" pitchFamily="2" charset="-78"/>
              </a:rPr>
              <a:t>ي التحرر مما يعيق التفكير الإبداعي للوصول إلى حالة من الاسترخاء ، وعدم التحفظ بما يزيد انطلاق القدرات الإبداعية على التخيل وتوليد الأفكار في جو لا يشوبه الحرج من النقد</a:t>
            </a:r>
            <a:r>
              <a:rPr lang="en-US" sz="2800" b="1" dirty="0">
                <a:solidFill>
                  <a:schemeClr val="tx1"/>
                </a:solidFill>
                <a:latin typeface="+mj-lt"/>
                <a:ea typeface="+mj-ea"/>
                <a:cs typeface="Akhbar MT" pitchFamily="2" charset="-78"/>
              </a:rPr>
              <a:t>. </a:t>
            </a:r>
          </a:p>
          <a:p>
            <a:pPr marL="0" indent="0" algn="r" rtl="1">
              <a:lnSpc>
                <a:spcPct val="107000"/>
              </a:lnSpc>
              <a:spcBef>
                <a:spcPts val="200"/>
              </a:spcBef>
              <a:buNone/>
            </a:pPr>
            <a:endParaRPr lang="en-US" sz="3200" dirty="0"/>
          </a:p>
        </p:txBody>
      </p:sp>
      <p:pic>
        <p:nvPicPr>
          <p:cNvPr id="6" name="صورة 5">
            <a:extLst>
              <a:ext uri="{FF2B5EF4-FFF2-40B4-BE49-F238E27FC236}">
                <a16:creationId xmlns:a16="http://schemas.microsoft.com/office/drawing/2014/main" id="{030DCE1C-B1A8-7A8D-5C9F-897FFE1A95C1}"/>
              </a:ext>
            </a:extLst>
          </p:cNvPr>
          <p:cNvPicPr>
            <a:picLocks noChangeAspect="1"/>
          </p:cNvPicPr>
          <p:nvPr/>
        </p:nvPicPr>
        <p:blipFill>
          <a:blip r:embed="rId2"/>
          <a:stretch>
            <a:fillRect/>
          </a:stretch>
        </p:blipFill>
        <p:spPr>
          <a:xfrm>
            <a:off x="0" y="223936"/>
            <a:ext cx="3666930" cy="6858000"/>
          </a:xfrm>
          <a:prstGeom prst="rect">
            <a:avLst/>
          </a:prstGeom>
        </p:spPr>
      </p:pic>
    </p:spTree>
    <p:extLst>
      <p:ext uri="{BB962C8B-B14F-4D97-AF65-F5344CB8AC3E}">
        <p14:creationId xmlns:p14="http://schemas.microsoft.com/office/powerpoint/2010/main" val="912896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326833" y="392997"/>
            <a:ext cx="8911687" cy="1280890"/>
          </a:xfrm>
        </p:spPr>
        <p:txBody>
          <a:bodyPr>
            <a:noAutofit/>
          </a:bodyPr>
          <a:lstStyle/>
          <a:p>
            <a:pPr algn="ctr">
              <a:lnSpc>
                <a:spcPct val="107000"/>
              </a:lnSpc>
              <a:spcBef>
                <a:spcPts val="1200"/>
              </a:spcBef>
            </a:pPr>
            <a:r>
              <a:rPr lang="ar-IQ" sz="2800" dirty="0"/>
              <a:t>.</a:t>
            </a:r>
            <a:endParaRPr lang="en-US" sz="2800" dirty="0"/>
          </a:p>
        </p:txBody>
      </p:sp>
      <p:sp>
        <p:nvSpPr>
          <p:cNvPr id="3" name="عنصر نائب للمحتوى 2"/>
          <p:cNvSpPr>
            <a:spLocks noGrp="1"/>
          </p:cNvSpPr>
          <p:nvPr>
            <p:ph idx="1"/>
          </p:nvPr>
        </p:nvSpPr>
        <p:spPr>
          <a:xfrm>
            <a:off x="1075174" y="989046"/>
            <a:ext cx="10429438" cy="5662964"/>
          </a:xfrm>
        </p:spPr>
        <p:txBody>
          <a:bodyPr>
            <a:normAutofit/>
          </a:bodyPr>
          <a:lstStyle/>
          <a:p>
            <a:pPr algn="r" rtl="1">
              <a:lnSpc>
                <a:spcPct val="90000"/>
              </a:lnSpc>
            </a:pPr>
            <a:r>
              <a:rPr lang="ar-SA" sz="2700" b="1" dirty="0">
                <a:solidFill>
                  <a:schemeClr val="tx1"/>
                </a:solidFill>
                <a:highlight>
                  <a:srgbClr val="FF00FF"/>
                </a:highlight>
                <a:latin typeface="+mj-lt"/>
                <a:ea typeface="+mj-ea"/>
                <a:cs typeface="Akhbar MT" pitchFamily="2" charset="-78"/>
              </a:rPr>
              <a:t>ثالثاً: الكم قبل الكيف</a:t>
            </a:r>
            <a:r>
              <a:rPr lang="en-US" sz="2700" b="1" dirty="0">
                <a:solidFill>
                  <a:schemeClr val="tx1"/>
                </a:solidFill>
                <a:highlight>
                  <a:srgbClr val="FF00FF"/>
                </a:highlight>
                <a:latin typeface="+mj-lt"/>
                <a:ea typeface="+mj-ea"/>
                <a:cs typeface="Akhbar MT" pitchFamily="2" charset="-78"/>
              </a:rPr>
              <a:t>: </a:t>
            </a:r>
          </a:p>
          <a:p>
            <a:pPr marL="0" indent="0" algn="just" rtl="1">
              <a:lnSpc>
                <a:spcPct val="90000"/>
              </a:lnSpc>
              <a:buNone/>
            </a:pPr>
            <a:r>
              <a:rPr lang="ar-IQ" sz="2700" b="1" dirty="0">
                <a:solidFill>
                  <a:schemeClr val="tx1"/>
                </a:solidFill>
                <a:latin typeface="+mj-lt"/>
                <a:ea typeface="+mj-ea"/>
                <a:cs typeface="Akhbar MT" pitchFamily="2" charset="-78"/>
              </a:rPr>
              <a:t>    </a:t>
            </a:r>
            <a:r>
              <a:rPr lang="ar-SA" sz="3000" dirty="0">
                <a:solidFill>
                  <a:schemeClr val="tx1"/>
                </a:solidFill>
                <a:latin typeface="+mj-lt"/>
                <a:ea typeface="+mj-ea"/>
                <a:cs typeface="Akhbar MT" pitchFamily="2" charset="-78"/>
              </a:rPr>
              <a:t>هنا التركيز في جلسة العصف الذهني على توليد اكبر قدر ممكن من الأفكار مهما كانت جودتها ,فالأفكار المتطرفة وغير المنطقية او الغريبة مقبولة ويستند هذا المبدأ على الافتراض بان الأفكار والحلول المبدعة للمشكلات تأتي بعد عدد من الحلول غير المألوفة والأفكار الأقل أصالة</a:t>
            </a:r>
            <a:r>
              <a:rPr lang="en-US" sz="3000" dirty="0">
                <a:solidFill>
                  <a:schemeClr val="tx1"/>
                </a:solidFill>
                <a:latin typeface="+mj-lt"/>
                <a:ea typeface="+mj-ea"/>
                <a:cs typeface="Akhbar MT" pitchFamily="2" charset="-78"/>
              </a:rPr>
              <a:t>. </a:t>
            </a:r>
            <a:endParaRPr lang="ar-IQ" sz="3000" dirty="0">
              <a:solidFill>
                <a:schemeClr val="tx1"/>
              </a:solidFill>
              <a:latin typeface="+mj-lt"/>
              <a:ea typeface="+mj-ea"/>
              <a:cs typeface="Akhbar MT" pitchFamily="2" charset="-78"/>
            </a:endParaRPr>
          </a:p>
          <a:p>
            <a:pPr marL="0" indent="0" algn="just" rtl="1">
              <a:lnSpc>
                <a:spcPct val="90000"/>
              </a:lnSpc>
              <a:buNone/>
            </a:pPr>
            <a:endParaRPr lang="en-US" sz="2700" b="1" dirty="0">
              <a:solidFill>
                <a:schemeClr val="tx1"/>
              </a:solidFill>
              <a:latin typeface="+mj-lt"/>
              <a:ea typeface="+mj-ea"/>
              <a:cs typeface="Akhbar MT" pitchFamily="2" charset="-78"/>
            </a:endParaRPr>
          </a:p>
          <a:p>
            <a:pPr algn="just" rtl="1">
              <a:lnSpc>
                <a:spcPct val="90000"/>
              </a:lnSpc>
            </a:pPr>
            <a:r>
              <a:rPr lang="ar-SA" sz="2700" b="1" dirty="0">
                <a:solidFill>
                  <a:schemeClr val="tx1"/>
                </a:solidFill>
                <a:highlight>
                  <a:srgbClr val="FF00FF"/>
                </a:highlight>
                <a:latin typeface="+mj-lt"/>
                <a:ea typeface="+mj-ea"/>
                <a:cs typeface="Akhbar MT" pitchFamily="2" charset="-78"/>
              </a:rPr>
              <a:t>رابعاً: البناء على أفكار الآخرين</a:t>
            </a:r>
            <a:r>
              <a:rPr lang="en-US" sz="2700" b="1" dirty="0">
                <a:solidFill>
                  <a:schemeClr val="tx1"/>
                </a:solidFill>
                <a:highlight>
                  <a:srgbClr val="FF00FF"/>
                </a:highlight>
                <a:latin typeface="+mj-lt"/>
                <a:ea typeface="+mj-ea"/>
                <a:cs typeface="Akhbar MT" pitchFamily="2" charset="-78"/>
              </a:rPr>
              <a:t> :</a:t>
            </a:r>
          </a:p>
          <a:p>
            <a:pPr marL="0" indent="0" algn="just" rtl="1">
              <a:lnSpc>
                <a:spcPct val="90000"/>
              </a:lnSpc>
              <a:buNone/>
            </a:pPr>
            <a:r>
              <a:rPr lang="ar-IQ" sz="3000" dirty="0">
                <a:solidFill>
                  <a:schemeClr val="tx1"/>
                </a:solidFill>
                <a:latin typeface="+mj-lt"/>
                <a:ea typeface="+mj-ea"/>
                <a:cs typeface="Akhbar MT" pitchFamily="2" charset="-78"/>
              </a:rPr>
              <a:t>  أ</a:t>
            </a:r>
            <a:r>
              <a:rPr lang="ar-SA" sz="3000" dirty="0">
                <a:solidFill>
                  <a:schemeClr val="tx1"/>
                </a:solidFill>
                <a:latin typeface="+mj-lt"/>
                <a:ea typeface="+mj-ea"/>
                <a:cs typeface="Akhbar MT" pitchFamily="2" charset="-78"/>
              </a:rPr>
              <a:t>ي جواز تطوير أفكار الآخرين والخروج بأفكار جديدة فالأفكار المقترحة ليست حكراً على أصحابها فهي </a:t>
            </a:r>
            <a:r>
              <a:rPr lang="ar-IQ" sz="3000" dirty="0">
                <a:solidFill>
                  <a:schemeClr val="tx1"/>
                </a:solidFill>
                <a:latin typeface="+mj-lt"/>
                <a:ea typeface="+mj-ea"/>
                <a:cs typeface="Akhbar MT" pitchFamily="2" charset="-78"/>
              </a:rPr>
              <a:t>(</a:t>
            </a:r>
            <a:r>
              <a:rPr lang="ar-SA" sz="3000" dirty="0">
                <a:solidFill>
                  <a:schemeClr val="tx1"/>
                </a:solidFill>
                <a:latin typeface="+mj-lt"/>
                <a:ea typeface="+mj-ea"/>
                <a:cs typeface="Akhbar MT" pitchFamily="2" charset="-78"/>
              </a:rPr>
              <a:t>حق مشاع </a:t>
            </a:r>
            <a:r>
              <a:rPr lang="ar-IQ" sz="3000" dirty="0">
                <a:solidFill>
                  <a:schemeClr val="tx1"/>
                </a:solidFill>
                <a:latin typeface="+mj-lt"/>
                <a:ea typeface="+mj-ea"/>
                <a:cs typeface="Akhbar MT" pitchFamily="2" charset="-78"/>
              </a:rPr>
              <a:t>) من حق </a:t>
            </a:r>
            <a:r>
              <a:rPr lang="ar-SA" sz="3000" dirty="0">
                <a:solidFill>
                  <a:schemeClr val="tx1"/>
                </a:solidFill>
                <a:latin typeface="+mj-lt"/>
                <a:ea typeface="+mj-ea"/>
                <a:cs typeface="Akhbar MT" pitchFamily="2" charset="-78"/>
              </a:rPr>
              <a:t>أي طالب تحويرها وتوليد أفكار منها.</a:t>
            </a:r>
            <a:endParaRPr lang="ar-IQ" sz="3000" dirty="0">
              <a:solidFill>
                <a:schemeClr val="tx1"/>
              </a:solidFill>
              <a:latin typeface="+mj-lt"/>
              <a:ea typeface="+mj-ea"/>
              <a:cs typeface="Akhbar MT" pitchFamily="2" charset="-78"/>
            </a:endParaRPr>
          </a:p>
          <a:p>
            <a:pPr marL="0" indent="0" algn="just" rtl="1">
              <a:lnSpc>
                <a:spcPct val="90000"/>
              </a:lnSpc>
              <a:buNone/>
            </a:pPr>
            <a:r>
              <a:rPr lang="ar-SA" sz="3000" dirty="0">
                <a:solidFill>
                  <a:schemeClr val="tx1"/>
                </a:solidFill>
                <a:latin typeface="+mj-lt"/>
                <a:ea typeface="+mj-ea"/>
                <a:cs typeface="Akhbar MT" pitchFamily="2" charset="-78"/>
              </a:rPr>
              <a:t> أي التركيز في مرحلة العصف الذهني على توليد أكبر قدر من الأفكار مهما كانت جودتها، فالأفكار المتطرفة وغير المنطقية أو الغريبة مقبولة ويستند هذا المبدأ على افتراض أن الأفكار والحلول المبدعة للمشكلات تأتي بعد عدد من الحلول غير المألوفة والأفكار الأقل أصالة</a:t>
            </a:r>
            <a:r>
              <a:rPr lang="en-US" sz="3000" dirty="0">
                <a:solidFill>
                  <a:schemeClr val="tx1"/>
                </a:solidFill>
                <a:latin typeface="+mj-lt"/>
                <a:ea typeface="+mj-ea"/>
                <a:cs typeface="Akhbar MT" pitchFamily="2" charset="-78"/>
              </a:rPr>
              <a:t>.</a:t>
            </a:r>
          </a:p>
          <a:p>
            <a:pPr marL="0" indent="0" algn="r" rtl="1">
              <a:buNone/>
            </a:pPr>
            <a:endParaRPr lang="en-US" dirty="0"/>
          </a:p>
        </p:txBody>
      </p:sp>
    </p:spTree>
    <p:extLst>
      <p:ext uri="{BB962C8B-B14F-4D97-AF65-F5344CB8AC3E}">
        <p14:creationId xmlns:p14="http://schemas.microsoft.com/office/powerpoint/2010/main" val="17265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718719" y="503529"/>
            <a:ext cx="8911687" cy="1280890"/>
          </a:xfrm>
        </p:spPr>
        <p:txBody>
          <a:bodyPr/>
          <a:lstStyle/>
          <a:p>
            <a:pPr algn="ctr"/>
            <a:r>
              <a:rPr lang="ar-IQ" dirty="0"/>
              <a:t>.</a:t>
            </a:r>
            <a:endParaRPr lang="en-US" dirty="0"/>
          </a:p>
        </p:txBody>
      </p:sp>
      <p:sp>
        <p:nvSpPr>
          <p:cNvPr id="3" name="عنصر نائب للمحتوى 2"/>
          <p:cNvSpPr>
            <a:spLocks noGrp="1"/>
          </p:cNvSpPr>
          <p:nvPr>
            <p:ph idx="1"/>
          </p:nvPr>
        </p:nvSpPr>
        <p:spPr>
          <a:xfrm>
            <a:off x="803868" y="214604"/>
            <a:ext cx="10700744" cy="5696618"/>
          </a:xfrm>
        </p:spPr>
        <p:txBody>
          <a:bodyPr>
            <a:normAutofit fontScale="92500"/>
          </a:bodyPr>
          <a:lstStyle/>
          <a:p>
            <a:pPr algn="just" rtl="1"/>
            <a:r>
              <a:rPr lang="ar-SA" sz="3500" b="1" dirty="0">
                <a:solidFill>
                  <a:srgbClr val="0070C0"/>
                </a:solidFill>
                <a:latin typeface="+mj-lt"/>
                <a:ea typeface="+mj-ea"/>
                <a:cs typeface="Akhbar MT" pitchFamily="2" charset="-78"/>
              </a:rPr>
              <a:t>مراحل تطبيق العصف الذهني</a:t>
            </a:r>
            <a:r>
              <a:rPr lang="en-US" sz="3500" b="1" dirty="0">
                <a:solidFill>
                  <a:srgbClr val="0070C0"/>
                </a:solidFill>
                <a:latin typeface="+mj-lt"/>
                <a:ea typeface="+mj-ea"/>
                <a:cs typeface="Akhbar MT" pitchFamily="2" charset="-78"/>
              </a:rPr>
              <a:t>:</a:t>
            </a:r>
          </a:p>
          <a:p>
            <a:pPr algn="just" rtl="1"/>
            <a:r>
              <a:rPr lang="ar-SA" sz="2700" b="1" dirty="0">
                <a:solidFill>
                  <a:schemeClr val="tx1"/>
                </a:solidFill>
                <a:latin typeface="+mj-lt"/>
                <a:ea typeface="+mj-ea"/>
                <a:cs typeface="Akhbar MT" pitchFamily="2" charset="-78"/>
              </a:rPr>
              <a:t>هناك مراحل عدة يجب أتباعها في أثناء حل المشكلة المطروحة في مراحل العصف الذهني هي</a:t>
            </a:r>
            <a:r>
              <a:rPr lang="en-US" sz="2700" b="1" dirty="0">
                <a:solidFill>
                  <a:schemeClr val="tx1"/>
                </a:solidFill>
                <a:latin typeface="+mj-lt"/>
                <a:ea typeface="+mj-ea"/>
                <a:cs typeface="Akhbar MT" pitchFamily="2" charset="-78"/>
              </a:rPr>
              <a:t>:</a:t>
            </a:r>
          </a:p>
          <a:p>
            <a:pPr marL="0" indent="0" algn="just" rtl="1">
              <a:buNone/>
            </a:pPr>
            <a:r>
              <a:rPr lang="ar-IQ" sz="2700" b="1" dirty="0">
                <a:solidFill>
                  <a:schemeClr val="tx1"/>
                </a:solidFill>
                <a:highlight>
                  <a:srgbClr val="FFFF00"/>
                </a:highlight>
                <a:latin typeface="+mj-lt"/>
                <a:ea typeface="+mj-ea"/>
                <a:cs typeface="Akhbar MT" pitchFamily="2" charset="-78"/>
              </a:rPr>
              <a:t>1- </a:t>
            </a:r>
            <a:r>
              <a:rPr lang="en-US" sz="2700" b="1" dirty="0">
                <a:solidFill>
                  <a:schemeClr val="tx1"/>
                </a:solidFill>
                <a:highlight>
                  <a:srgbClr val="FFFF00"/>
                </a:highlight>
                <a:latin typeface="+mj-lt"/>
                <a:ea typeface="+mj-ea"/>
                <a:cs typeface="Akhbar MT" pitchFamily="2" charset="-78"/>
              </a:rPr>
              <a:t> </a:t>
            </a:r>
            <a:r>
              <a:rPr lang="ar-SA" sz="2700" b="1" dirty="0">
                <a:solidFill>
                  <a:schemeClr val="tx1"/>
                </a:solidFill>
                <a:highlight>
                  <a:srgbClr val="FFFF00"/>
                </a:highlight>
                <a:latin typeface="+mj-lt"/>
                <a:ea typeface="+mj-ea"/>
                <a:cs typeface="Akhbar MT" pitchFamily="2" charset="-78"/>
              </a:rPr>
              <a:t>تحديد المشكلة ومناقشتها</a:t>
            </a:r>
            <a:r>
              <a:rPr lang="en-US" sz="2700" b="1" dirty="0">
                <a:solidFill>
                  <a:schemeClr val="tx1"/>
                </a:solidFill>
                <a:highlight>
                  <a:srgbClr val="FFFF00"/>
                </a:highlight>
                <a:latin typeface="+mj-lt"/>
                <a:ea typeface="+mj-ea"/>
                <a:cs typeface="Akhbar MT" pitchFamily="2" charset="-78"/>
              </a:rPr>
              <a:t> :- </a:t>
            </a:r>
          </a:p>
          <a:p>
            <a:pPr marL="0" indent="0" algn="just" rtl="1">
              <a:buNone/>
            </a:pPr>
            <a:r>
              <a:rPr lang="ar-SA" sz="3200" dirty="0">
                <a:solidFill>
                  <a:schemeClr val="tx1"/>
                </a:solidFill>
                <a:latin typeface="+mj-lt"/>
                <a:ea typeface="+mj-ea"/>
                <a:cs typeface="Akhbar MT" pitchFamily="2" charset="-78"/>
              </a:rPr>
              <a:t>على الم</a:t>
            </a:r>
            <a:r>
              <a:rPr lang="ar-IQ" sz="3200" dirty="0">
                <a:solidFill>
                  <a:schemeClr val="tx1"/>
                </a:solidFill>
                <a:latin typeface="+mj-lt"/>
                <a:ea typeface="+mj-ea"/>
                <a:cs typeface="Akhbar MT" pitchFamily="2" charset="-78"/>
              </a:rPr>
              <a:t>درس</a:t>
            </a:r>
            <a:r>
              <a:rPr lang="ar-SA" sz="3200" dirty="0">
                <a:solidFill>
                  <a:schemeClr val="tx1"/>
                </a:solidFill>
                <a:latin typeface="+mj-lt"/>
                <a:ea typeface="+mj-ea"/>
                <a:cs typeface="Akhbar MT" pitchFamily="2" charset="-78"/>
              </a:rPr>
              <a:t> أن يقدم للطلاب معلومات بسيطة عن الفعالية التي سوف يتم عصف الذهن بشأنها فمثلاً هدف الوحدة التعليمية الذي  وضعه لصف يحتوي على طلاب من المرحلة الثالثة في كلية التربية الرياضية هو </a:t>
            </a:r>
            <a:r>
              <a:rPr lang="ar-IQ" sz="3200" dirty="0">
                <a:solidFill>
                  <a:schemeClr val="tx1"/>
                </a:solidFill>
                <a:latin typeface="+mj-lt"/>
                <a:ea typeface="+mj-ea"/>
                <a:cs typeface="Akhbar MT" pitchFamily="2" charset="-78"/>
              </a:rPr>
              <a:t>:</a:t>
            </a:r>
          </a:p>
          <a:p>
            <a:pPr marL="0" indent="0" algn="just" rtl="1">
              <a:buNone/>
            </a:pPr>
            <a:r>
              <a:rPr lang="ar-SA" sz="3200" b="1" dirty="0">
                <a:solidFill>
                  <a:schemeClr val="tx1"/>
                </a:solidFill>
                <a:latin typeface="+mj-lt"/>
                <a:ea typeface="+mj-ea"/>
                <a:cs typeface="Akhbar MT" pitchFamily="2" charset="-78"/>
              </a:rPr>
              <a:t>تطوير مهار</a:t>
            </a:r>
            <a:r>
              <a:rPr lang="ar-IQ" sz="3200" b="1" dirty="0">
                <a:solidFill>
                  <a:schemeClr val="tx1"/>
                </a:solidFill>
                <a:latin typeface="+mj-lt"/>
                <a:ea typeface="+mj-ea"/>
                <a:cs typeface="Akhbar MT" pitchFamily="2" charset="-78"/>
              </a:rPr>
              <a:t>ة</a:t>
            </a:r>
            <a:r>
              <a:rPr lang="ar-SA" sz="3200" b="1" dirty="0">
                <a:solidFill>
                  <a:schemeClr val="tx1"/>
                </a:solidFill>
                <a:latin typeface="+mj-lt"/>
                <a:ea typeface="+mj-ea"/>
                <a:cs typeface="Akhbar MT" pitchFamily="2" charset="-78"/>
              </a:rPr>
              <a:t> الضرب الساحق </a:t>
            </a:r>
            <a:r>
              <a:rPr lang="ar-SA" sz="3200" dirty="0">
                <a:solidFill>
                  <a:schemeClr val="tx1"/>
                </a:solidFill>
                <a:latin typeface="+mj-lt"/>
                <a:ea typeface="+mj-ea"/>
                <a:cs typeface="Akhbar MT" pitchFamily="2" charset="-78"/>
              </a:rPr>
              <a:t>فيجب أن تعطى للطلاب بعض المعلومات عن هذه الفعالية ومعلومات عن حجم ووزن الكرة وارتفاع الشبكة  التي تمر الكره من فوقها</a:t>
            </a:r>
            <a:r>
              <a:rPr lang="en-US" sz="3200" dirty="0">
                <a:solidFill>
                  <a:schemeClr val="tx1"/>
                </a:solidFill>
                <a:latin typeface="+mj-lt"/>
                <a:ea typeface="+mj-ea"/>
                <a:cs typeface="Akhbar MT" pitchFamily="2" charset="-78"/>
              </a:rPr>
              <a:t>  .</a:t>
            </a:r>
          </a:p>
          <a:p>
            <a:pPr marL="0" indent="0" algn="just" rtl="1">
              <a:buNone/>
            </a:pPr>
            <a:r>
              <a:rPr lang="ar-IQ" sz="2700" b="1" dirty="0">
                <a:solidFill>
                  <a:schemeClr val="tx1"/>
                </a:solidFill>
                <a:highlight>
                  <a:srgbClr val="FFFF00"/>
                </a:highlight>
                <a:latin typeface="+mj-lt"/>
                <a:ea typeface="+mj-ea"/>
                <a:cs typeface="Akhbar MT" pitchFamily="2" charset="-78"/>
              </a:rPr>
              <a:t>2-</a:t>
            </a:r>
            <a:r>
              <a:rPr lang="en-US" sz="2700" b="1" dirty="0">
                <a:solidFill>
                  <a:schemeClr val="tx1"/>
                </a:solidFill>
                <a:highlight>
                  <a:srgbClr val="FFFF00"/>
                </a:highlight>
                <a:latin typeface="+mj-lt"/>
                <a:ea typeface="+mj-ea"/>
                <a:cs typeface="Akhbar MT" pitchFamily="2" charset="-78"/>
              </a:rPr>
              <a:t> </a:t>
            </a:r>
            <a:r>
              <a:rPr lang="ar-SA" sz="2700" b="1" dirty="0">
                <a:solidFill>
                  <a:schemeClr val="tx1"/>
                </a:solidFill>
                <a:highlight>
                  <a:srgbClr val="FFFF00"/>
                </a:highlight>
                <a:latin typeface="+mj-lt"/>
                <a:ea typeface="+mj-ea"/>
                <a:cs typeface="Akhbar MT" pitchFamily="2" charset="-78"/>
              </a:rPr>
              <a:t>إعادة صياغة الموضوع</a:t>
            </a:r>
            <a:r>
              <a:rPr lang="en-US" sz="2700" b="1" dirty="0">
                <a:solidFill>
                  <a:schemeClr val="tx1"/>
                </a:solidFill>
                <a:highlight>
                  <a:srgbClr val="FFFF00"/>
                </a:highlight>
                <a:latin typeface="+mj-lt"/>
                <a:ea typeface="+mj-ea"/>
                <a:cs typeface="Akhbar MT" pitchFamily="2" charset="-78"/>
              </a:rPr>
              <a:t> :-</a:t>
            </a:r>
          </a:p>
          <a:p>
            <a:pPr marL="0" indent="0" algn="just" rtl="1">
              <a:buNone/>
            </a:pPr>
            <a:r>
              <a:rPr lang="en-US" sz="3200" dirty="0">
                <a:solidFill>
                  <a:schemeClr val="tx1"/>
                </a:solidFill>
                <a:latin typeface="+mj-lt"/>
                <a:ea typeface="+mj-ea"/>
                <a:cs typeface="Akhbar MT" pitchFamily="2" charset="-78"/>
              </a:rPr>
              <a:t> </a:t>
            </a:r>
            <a:r>
              <a:rPr lang="ar-SA" sz="3200" dirty="0">
                <a:solidFill>
                  <a:schemeClr val="tx1"/>
                </a:solidFill>
                <a:latin typeface="+mj-lt"/>
                <a:ea typeface="+mj-ea"/>
                <a:cs typeface="Akhbar MT" pitchFamily="2" charset="-78"/>
              </a:rPr>
              <a:t>في هذه المرحلة يتم إعادة صياغة الموضوع وليس اقتراح حلول وذلك عن طريق طرح الأسئلة المتعلقة بالموضوع  أي التفكير في كيفية تطوير</a:t>
            </a:r>
            <a:r>
              <a:rPr lang="en-US" sz="3200" dirty="0">
                <a:solidFill>
                  <a:schemeClr val="tx1"/>
                </a:solidFill>
                <a:latin typeface="+mj-lt"/>
                <a:ea typeface="+mj-ea"/>
                <a:cs typeface="Akhbar MT" pitchFamily="2" charset="-78"/>
              </a:rPr>
              <a:t> </a:t>
            </a:r>
            <a:r>
              <a:rPr lang="ar-SA" sz="3200" dirty="0">
                <a:solidFill>
                  <a:schemeClr val="tx1"/>
                </a:solidFill>
                <a:latin typeface="+mj-lt"/>
                <a:ea typeface="+mj-ea"/>
                <a:cs typeface="Akhbar MT" pitchFamily="2" charset="-78"/>
              </a:rPr>
              <a:t>مهار</a:t>
            </a:r>
            <a:r>
              <a:rPr lang="ar-IQ" sz="3200" dirty="0">
                <a:solidFill>
                  <a:schemeClr val="tx1"/>
                </a:solidFill>
                <a:latin typeface="+mj-lt"/>
                <a:ea typeface="+mj-ea"/>
                <a:cs typeface="Akhbar MT" pitchFamily="2" charset="-78"/>
              </a:rPr>
              <a:t>ة</a:t>
            </a:r>
            <a:r>
              <a:rPr lang="ar-SA" sz="3200" dirty="0">
                <a:solidFill>
                  <a:schemeClr val="tx1"/>
                </a:solidFill>
                <a:latin typeface="+mj-lt"/>
                <a:ea typeface="+mj-ea"/>
                <a:cs typeface="Akhbar MT" pitchFamily="2" charset="-78"/>
              </a:rPr>
              <a:t> (الضرب الساحق) ويجب كتابة هذه الأسئلة في مكان واضح للجميع مع التذكير  بمبادئ العصف الذهني وهي تجنب النقد أو التقييم </a:t>
            </a:r>
            <a:r>
              <a:rPr lang="ar-IQ" sz="3200" dirty="0">
                <a:solidFill>
                  <a:schemeClr val="tx1"/>
                </a:solidFill>
                <a:latin typeface="+mj-lt"/>
                <a:ea typeface="+mj-ea"/>
                <a:cs typeface="Akhbar MT" pitchFamily="2" charset="-78"/>
              </a:rPr>
              <a:t>.</a:t>
            </a:r>
            <a:endParaRPr lang="en-US" sz="3200" dirty="0">
              <a:solidFill>
                <a:schemeClr val="tx1"/>
              </a:solidFill>
              <a:latin typeface="+mj-lt"/>
              <a:ea typeface="+mj-ea"/>
              <a:cs typeface="Akhbar MT" pitchFamily="2" charset="-78"/>
            </a:endParaRPr>
          </a:p>
        </p:txBody>
      </p:sp>
    </p:spTree>
    <p:extLst>
      <p:ext uri="{BB962C8B-B14F-4D97-AF65-F5344CB8AC3E}">
        <p14:creationId xmlns:p14="http://schemas.microsoft.com/office/powerpoint/2010/main" val="1565212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914401" y="513577"/>
            <a:ext cx="10590212" cy="5397645"/>
          </a:xfrm>
        </p:spPr>
        <p:txBody>
          <a:bodyPr>
            <a:normAutofit fontScale="92500" lnSpcReduction="10000"/>
          </a:bodyPr>
          <a:lstStyle/>
          <a:p>
            <a:pPr algn="r" rtl="1"/>
            <a:r>
              <a:rPr lang="ar-IQ" sz="2700" b="1" dirty="0">
                <a:solidFill>
                  <a:schemeClr val="tx1"/>
                </a:solidFill>
                <a:latin typeface="+mj-lt"/>
                <a:ea typeface="+mj-ea"/>
                <a:cs typeface="Akhbar MT" pitchFamily="2" charset="-78"/>
              </a:rPr>
              <a:t> وهذه بعض الأسئلة المتوقع أن تقدم للطلاب. </a:t>
            </a:r>
          </a:p>
          <a:p>
            <a:pPr marL="0" indent="0" algn="r" rtl="1">
              <a:buNone/>
            </a:pPr>
            <a:endParaRPr lang="ar-IQ" sz="2700" b="1" dirty="0">
              <a:solidFill>
                <a:schemeClr val="tx1"/>
              </a:solidFill>
              <a:latin typeface="+mj-lt"/>
              <a:ea typeface="+mj-ea"/>
              <a:cs typeface="Akhbar MT" pitchFamily="2" charset="-78"/>
            </a:endParaRPr>
          </a:p>
          <a:p>
            <a:pPr algn="r" rtl="1"/>
            <a:r>
              <a:rPr lang="ar-SA" sz="2700" b="1" dirty="0">
                <a:solidFill>
                  <a:schemeClr val="tx1"/>
                </a:solidFill>
                <a:latin typeface="+mj-lt"/>
                <a:ea typeface="+mj-ea"/>
                <a:cs typeface="Akhbar MT" pitchFamily="2" charset="-78"/>
              </a:rPr>
              <a:t>السؤال الأول  : طول الشخص هل يؤثر على أداء المهار </a:t>
            </a:r>
            <a:r>
              <a:rPr lang="ar-IQ" sz="2700" b="1" dirty="0">
                <a:solidFill>
                  <a:schemeClr val="tx1"/>
                </a:solidFill>
                <a:latin typeface="+mj-lt"/>
                <a:ea typeface="+mj-ea"/>
                <a:cs typeface="Akhbar MT" pitchFamily="2" charset="-78"/>
              </a:rPr>
              <a:t>ة</a:t>
            </a:r>
            <a:r>
              <a:rPr lang="ar-SA" sz="2700" b="1" dirty="0">
                <a:solidFill>
                  <a:schemeClr val="tx1"/>
                </a:solidFill>
                <a:latin typeface="+mj-lt"/>
                <a:ea typeface="+mj-ea"/>
                <a:cs typeface="Akhbar MT" pitchFamily="2" charset="-78"/>
              </a:rPr>
              <a:t> ؟</a:t>
            </a:r>
            <a:endParaRPr lang="en-US" sz="2700" b="1" dirty="0">
              <a:solidFill>
                <a:schemeClr val="tx1"/>
              </a:solidFill>
              <a:latin typeface="+mj-lt"/>
              <a:ea typeface="+mj-ea"/>
              <a:cs typeface="Akhbar MT" pitchFamily="2" charset="-78"/>
            </a:endParaRPr>
          </a:p>
          <a:p>
            <a:pPr algn="r" rtl="1"/>
            <a:r>
              <a:rPr lang="ar-SA" sz="2700" b="1" dirty="0">
                <a:solidFill>
                  <a:schemeClr val="tx1"/>
                </a:solidFill>
                <a:latin typeface="+mj-lt"/>
                <a:ea typeface="+mj-ea"/>
                <a:cs typeface="Akhbar MT" pitchFamily="2" charset="-78"/>
              </a:rPr>
              <a:t> السؤال الثاني : قوة الذراعين هل تؤثر في نجاح أداء المهار ة ؟</a:t>
            </a:r>
            <a:endParaRPr lang="en-US" sz="2700" b="1" dirty="0">
              <a:solidFill>
                <a:schemeClr val="tx1"/>
              </a:solidFill>
              <a:latin typeface="+mj-lt"/>
              <a:ea typeface="+mj-ea"/>
              <a:cs typeface="Akhbar MT" pitchFamily="2" charset="-78"/>
            </a:endParaRPr>
          </a:p>
          <a:p>
            <a:pPr algn="r" rtl="1"/>
            <a:r>
              <a:rPr lang="ar-SA" sz="2700" b="1" dirty="0">
                <a:solidFill>
                  <a:schemeClr val="tx1"/>
                </a:solidFill>
                <a:latin typeface="+mj-lt"/>
                <a:ea typeface="+mj-ea"/>
                <a:cs typeface="Akhbar MT" pitchFamily="2" charset="-78"/>
              </a:rPr>
              <a:t>السؤال الثالث : هل يؤثر القفز في نجاح اسقاط الكرة بدقة؟</a:t>
            </a:r>
            <a:endParaRPr lang="en-US" sz="2700" b="1" dirty="0">
              <a:solidFill>
                <a:schemeClr val="tx1"/>
              </a:solidFill>
              <a:latin typeface="+mj-lt"/>
              <a:ea typeface="+mj-ea"/>
              <a:cs typeface="Akhbar MT" pitchFamily="2" charset="-78"/>
            </a:endParaRPr>
          </a:p>
          <a:p>
            <a:pPr algn="r" rtl="1"/>
            <a:r>
              <a:rPr lang="ar-SA" sz="2700" b="1" dirty="0">
                <a:solidFill>
                  <a:schemeClr val="tx1"/>
                </a:solidFill>
                <a:latin typeface="+mj-lt"/>
                <a:ea typeface="+mj-ea"/>
                <a:cs typeface="Akhbar MT" pitchFamily="2" charset="-78"/>
              </a:rPr>
              <a:t>السؤال الرابع : كيف تكون وضعية الأصابع ممدودة أم مفتوحة ؟</a:t>
            </a:r>
            <a:endParaRPr lang="en-US" sz="2700" b="1" dirty="0">
              <a:solidFill>
                <a:schemeClr val="tx1"/>
              </a:solidFill>
              <a:latin typeface="+mj-lt"/>
              <a:ea typeface="+mj-ea"/>
              <a:cs typeface="Akhbar MT" pitchFamily="2" charset="-78"/>
            </a:endParaRPr>
          </a:p>
          <a:p>
            <a:pPr marL="0" indent="0" algn="r" rtl="1">
              <a:buNone/>
            </a:pPr>
            <a:endParaRPr lang="en-US" sz="2700" b="1" dirty="0">
              <a:solidFill>
                <a:schemeClr val="tx1"/>
              </a:solidFill>
              <a:latin typeface="+mj-lt"/>
              <a:ea typeface="+mj-ea"/>
              <a:cs typeface="Akhbar MT" pitchFamily="2" charset="-78"/>
            </a:endParaRPr>
          </a:p>
          <a:p>
            <a:pPr algn="r" rtl="1"/>
            <a:r>
              <a:rPr lang="ar-SA" sz="2700" b="1" dirty="0">
                <a:solidFill>
                  <a:schemeClr val="tx1"/>
                </a:solidFill>
                <a:highlight>
                  <a:srgbClr val="FFFF00"/>
                </a:highlight>
                <a:latin typeface="+mj-lt"/>
                <a:ea typeface="+mj-ea"/>
                <a:cs typeface="Akhbar MT" pitchFamily="2" charset="-78"/>
              </a:rPr>
              <a:t>3</a:t>
            </a:r>
            <a:r>
              <a:rPr lang="en-US" sz="2700" b="1" dirty="0">
                <a:solidFill>
                  <a:schemeClr val="tx1"/>
                </a:solidFill>
                <a:highlight>
                  <a:srgbClr val="FFFF00"/>
                </a:highlight>
                <a:latin typeface="+mj-lt"/>
                <a:ea typeface="+mj-ea"/>
                <a:cs typeface="Akhbar MT" pitchFamily="2" charset="-78"/>
              </a:rPr>
              <a:t> - </a:t>
            </a:r>
            <a:r>
              <a:rPr lang="ar-SA" sz="2700" b="1" dirty="0">
                <a:solidFill>
                  <a:schemeClr val="tx1"/>
                </a:solidFill>
                <a:highlight>
                  <a:srgbClr val="FFFF00"/>
                </a:highlight>
                <a:latin typeface="+mj-lt"/>
                <a:ea typeface="+mj-ea"/>
                <a:cs typeface="Akhbar MT" pitchFamily="2" charset="-78"/>
              </a:rPr>
              <a:t>تهيئة  جو الإبداع  والعصف الذهني</a:t>
            </a:r>
            <a:r>
              <a:rPr lang="en-US" sz="2700" b="1" dirty="0">
                <a:solidFill>
                  <a:schemeClr val="tx1"/>
                </a:solidFill>
                <a:highlight>
                  <a:srgbClr val="FFFF00"/>
                </a:highlight>
                <a:latin typeface="+mj-lt"/>
                <a:ea typeface="+mj-ea"/>
                <a:cs typeface="Akhbar MT" pitchFamily="2" charset="-78"/>
              </a:rPr>
              <a:t> :-</a:t>
            </a:r>
          </a:p>
          <a:p>
            <a:pPr marL="0" indent="0" algn="r" rtl="1">
              <a:buNone/>
            </a:pPr>
            <a:r>
              <a:rPr lang="en-US" sz="2700" b="1" dirty="0">
                <a:solidFill>
                  <a:schemeClr val="tx1"/>
                </a:solidFill>
                <a:latin typeface="+mj-lt"/>
                <a:ea typeface="+mj-ea"/>
                <a:cs typeface="Akhbar MT" pitchFamily="2" charset="-78"/>
              </a:rPr>
              <a:t> </a:t>
            </a:r>
            <a:r>
              <a:rPr lang="ar-SA" sz="2700" b="1" dirty="0">
                <a:solidFill>
                  <a:schemeClr val="tx1"/>
                </a:solidFill>
                <a:latin typeface="+mj-lt"/>
                <a:ea typeface="+mj-ea"/>
                <a:cs typeface="Akhbar MT" pitchFamily="2" charset="-78"/>
              </a:rPr>
              <a:t>في هذه المرحلة  يتم  تهيئة جو الإبداع وتستغرق عملية التهيئة </a:t>
            </a:r>
            <a:endParaRPr lang="ar-IQ" sz="2700" b="1" dirty="0">
              <a:solidFill>
                <a:schemeClr val="tx1"/>
              </a:solidFill>
              <a:latin typeface="+mj-lt"/>
              <a:ea typeface="+mj-ea"/>
              <a:cs typeface="Akhbar MT" pitchFamily="2" charset="-78"/>
            </a:endParaRPr>
          </a:p>
          <a:p>
            <a:pPr marL="0" indent="0" algn="r" rtl="1">
              <a:buNone/>
            </a:pPr>
            <a:r>
              <a:rPr lang="ar-SA" sz="2700" b="1" dirty="0">
                <a:solidFill>
                  <a:schemeClr val="tx1"/>
                </a:solidFill>
                <a:latin typeface="+mj-lt"/>
                <a:ea typeface="+mj-ea"/>
                <a:cs typeface="Akhbar MT" pitchFamily="2" charset="-78"/>
              </a:rPr>
              <a:t>حوالي (5) دقائق  يتدرب فيها الطلاب في الإجابة عن سؤال أو </a:t>
            </a:r>
            <a:endParaRPr lang="ar-IQ" sz="2700" b="1" dirty="0">
              <a:solidFill>
                <a:schemeClr val="tx1"/>
              </a:solidFill>
              <a:latin typeface="+mj-lt"/>
              <a:ea typeface="+mj-ea"/>
              <a:cs typeface="Akhbar MT" pitchFamily="2" charset="-78"/>
            </a:endParaRPr>
          </a:p>
          <a:p>
            <a:pPr marL="0" indent="0" algn="r" rtl="1">
              <a:buNone/>
            </a:pPr>
            <a:r>
              <a:rPr lang="ar-SA" sz="2700" b="1" dirty="0">
                <a:solidFill>
                  <a:schemeClr val="tx1"/>
                </a:solidFill>
                <a:latin typeface="+mj-lt"/>
                <a:ea typeface="+mj-ea"/>
                <a:cs typeface="Akhbar MT" pitchFamily="2" charset="-78"/>
              </a:rPr>
              <a:t>أكثر  من الأسئلة التي تم طرحها  في المرحلة الثانية</a:t>
            </a:r>
            <a:r>
              <a:rPr lang="en-US" sz="2700" b="1" dirty="0">
                <a:solidFill>
                  <a:schemeClr val="tx1"/>
                </a:solidFill>
                <a:latin typeface="+mj-lt"/>
                <a:ea typeface="+mj-ea"/>
                <a:cs typeface="Akhbar MT" pitchFamily="2" charset="-78"/>
              </a:rPr>
              <a:t> .</a:t>
            </a:r>
          </a:p>
          <a:p>
            <a:pPr algn="r"/>
            <a:endParaRPr lang="en-US" dirty="0"/>
          </a:p>
        </p:txBody>
      </p:sp>
      <p:pic>
        <p:nvPicPr>
          <p:cNvPr id="6" name="صورة 5">
            <a:extLst>
              <a:ext uri="{FF2B5EF4-FFF2-40B4-BE49-F238E27FC236}">
                <a16:creationId xmlns:a16="http://schemas.microsoft.com/office/drawing/2014/main" id="{837BC6FE-F87B-6D80-AFD9-809A89EE1E51}"/>
              </a:ext>
            </a:extLst>
          </p:cNvPr>
          <p:cNvPicPr>
            <a:picLocks noChangeAspect="1"/>
          </p:cNvPicPr>
          <p:nvPr/>
        </p:nvPicPr>
        <p:blipFill>
          <a:blip r:embed="rId2"/>
          <a:stretch>
            <a:fillRect/>
          </a:stretch>
        </p:blipFill>
        <p:spPr>
          <a:xfrm>
            <a:off x="332014" y="268256"/>
            <a:ext cx="3429000" cy="3429000"/>
          </a:xfrm>
          <a:prstGeom prst="rect">
            <a:avLst/>
          </a:prstGeom>
        </p:spPr>
      </p:pic>
      <p:pic>
        <p:nvPicPr>
          <p:cNvPr id="7" name="صورة 6">
            <a:extLst>
              <a:ext uri="{FF2B5EF4-FFF2-40B4-BE49-F238E27FC236}">
                <a16:creationId xmlns:a16="http://schemas.microsoft.com/office/drawing/2014/main" id="{AB6C57DF-0090-45D1-D734-CC1B6E3AE756}"/>
              </a:ext>
            </a:extLst>
          </p:cNvPr>
          <p:cNvPicPr>
            <a:picLocks noChangeAspect="1"/>
          </p:cNvPicPr>
          <p:nvPr/>
        </p:nvPicPr>
        <p:blipFill>
          <a:blip r:embed="rId3"/>
          <a:stretch>
            <a:fillRect/>
          </a:stretch>
        </p:blipFill>
        <p:spPr>
          <a:xfrm>
            <a:off x="760347" y="3942577"/>
            <a:ext cx="2859931" cy="2670773"/>
          </a:xfrm>
          <a:prstGeom prst="rect">
            <a:avLst/>
          </a:prstGeom>
        </p:spPr>
      </p:pic>
    </p:spTree>
    <p:extLst>
      <p:ext uri="{BB962C8B-B14F-4D97-AF65-F5344CB8AC3E}">
        <p14:creationId xmlns:p14="http://schemas.microsoft.com/office/powerpoint/2010/main" val="3837865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245996" y="634482"/>
            <a:ext cx="10258616" cy="5276740"/>
          </a:xfrm>
        </p:spPr>
        <p:txBody>
          <a:bodyPr>
            <a:normAutofit fontScale="62500" lnSpcReduction="20000"/>
          </a:bodyPr>
          <a:lstStyle/>
          <a:p>
            <a:pPr marL="0" indent="0" algn="r" rtl="1">
              <a:buNone/>
            </a:pPr>
            <a:r>
              <a:rPr lang="ar-IQ" sz="5300" b="1" dirty="0">
                <a:solidFill>
                  <a:schemeClr val="tx1"/>
                </a:solidFill>
                <a:highlight>
                  <a:srgbClr val="FFFF00"/>
                </a:highlight>
                <a:latin typeface="+mj-lt"/>
                <a:ea typeface="+mj-ea"/>
                <a:cs typeface="Akhbar MT" pitchFamily="2" charset="-78"/>
              </a:rPr>
              <a:t>4- </a:t>
            </a:r>
            <a:r>
              <a:rPr lang="ar-SA" sz="5300" b="1" dirty="0">
                <a:solidFill>
                  <a:schemeClr val="tx1"/>
                </a:solidFill>
                <a:highlight>
                  <a:srgbClr val="FFFF00"/>
                </a:highlight>
                <a:latin typeface="+mj-lt"/>
                <a:ea typeface="+mj-ea"/>
                <a:cs typeface="Akhbar MT" pitchFamily="2" charset="-78"/>
              </a:rPr>
              <a:t>العصف الذهني</a:t>
            </a:r>
            <a:r>
              <a:rPr lang="en-US" sz="5300" b="1" dirty="0">
                <a:solidFill>
                  <a:schemeClr val="tx1"/>
                </a:solidFill>
                <a:highlight>
                  <a:srgbClr val="FFFF00"/>
                </a:highlight>
                <a:latin typeface="+mj-lt"/>
                <a:ea typeface="+mj-ea"/>
                <a:cs typeface="Akhbar MT" pitchFamily="2" charset="-78"/>
              </a:rPr>
              <a:t>- </a:t>
            </a:r>
            <a:r>
              <a:rPr lang="ar-SA" sz="5300" b="1" dirty="0">
                <a:solidFill>
                  <a:schemeClr val="tx1"/>
                </a:solidFill>
                <a:highlight>
                  <a:srgbClr val="FFFF00"/>
                </a:highlight>
                <a:latin typeface="+mj-lt"/>
                <a:ea typeface="+mj-ea"/>
                <a:cs typeface="Akhbar MT" pitchFamily="2" charset="-78"/>
              </a:rPr>
              <a:t> </a:t>
            </a:r>
            <a:r>
              <a:rPr lang="en-US" sz="5300" b="1" dirty="0">
                <a:solidFill>
                  <a:schemeClr val="tx1"/>
                </a:solidFill>
                <a:highlight>
                  <a:srgbClr val="FFFF00"/>
                </a:highlight>
                <a:latin typeface="+mj-lt"/>
                <a:ea typeface="+mj-ea"/>
                <a:cs typeface="Akhbar MT" pitchFamily="2" charset="-78"/>
              </a:rPr>
              <a:t> :</a:t>
            </a:r>
          </a:p>
          <a:p>
            <a:pPr marL="0" indent="0" algn="just" rtl="1">
              <a:buNone/>
            </a:pPr>
            <a:r>
              <a:rPr lang="ar-SA" sz="4800" dirty="0">
                <a:solidFill>
                  <a:schemeClr val="tx1"/>
                </a:solidFill>
                <a:latin typeface="+mj-lt"/>
                <a:ea typeface="+mj-ea"/>
                <a:cs typeface="Akhbar MT" pitchFamily="2" charset="-78"/>
              </a:rPr>
              <a:t>في هذه المرحلة يبدأ الطلاب بتقديم أفكارهم بحرية أذ يقوم المدرس بكتابة الملاحظات وتدوينها بسرعة على( سبورة أو لوحة ورقية أو</a:t>
            </a:r>
            <a:r>
              <a:rPr lang="ar-IQ" sz="4800" dirty="0">
                <a:solidFill>
                  <a:schemeClr val="tx1"/>
                </a:solidFill>
                <a:latin typeface="+mj-lt"/>
                <a:ea typeface="+mj-ea"/>
                <a:cs typeface="Akhbar MT" pitchFamily="2" charset="-78"/>
              </a:rPr>
              <a:t> </a:t>
            </a:r>
            <a:r>
              <a:rPr lang="ar-SA" sz="4800" dirty="0">
                <a:solidFill>
                  <a:schemeClr val="tx1"/>
                </a:solidFill>
                <a:latin typeface="+mj-lt"/>
                <a:ea typeface="+mj-ea"/>
                <a:cs typeface="Akhbar MT" pitchFamily="2" charset="-78"/>
              </a:rPr>
              <a:t>سجل او حاسبة ) ووضعها في مكان بارز للجميع مع ترقيم الأفكار حسب تسلسل ورودها ، ثم يفسح المجال للطلاب إلى تأمل بالأفكار المعروضة وتوليد المزيد منها .</a:t>
            </a:r>
            <a:endParaRPr lang="en-US" sz="4800" dirty="0">
              <a:solidFill>
                <a:schemeClr val="tx1"/>
              </a:solidFill>
              <a:latin typeface="+mj-lt"/>
              <a:ea typeface="+mj-ea"/>
              <a:cs typeface="Akhbar MT" pitchFamily="2" charset="-78"/>
            </a:endParaRPr>
          </a:p>
          <a:p>
            <a:pPr marL="0" indent="0" algn="just" rtl="1">
              <a:buNone/>
            </a:pPr>
            <a:r>
              <a:rPr lang="ar-SA" sz="4800" dirty="0">
                <a:solidFill>
                  <a:schemeClr val="tx1"/>
                </a:solidFill>
                <a:latin typeface="+mj-lt"/>
                <a:ea typeface="+mj-ea"/>
                <a:cs typeface="Akhbar MT" pitchFamily="2" charset="-78"/>
              </a:rPr>
              <a:t> وتعد هذه الخطوة مهمة لمرحلة العصف الذهني حيث يتم من خلالها إثارة فيض حر من الأفكار</a:t>
            </a:r>
            <a:r>
              <a:rPr lang="en-US" sz="4800" dirty="0">
                <a:solidFill>
                  <a:schemeClr val="tx1"/>
                </a:solidFill>
                <a:latin typeface="+mj-lt"/>
                <a:ea typeface="+mj-ea"/>
                <a:cs typeface="Akhbar MT" pitchFamily="2" charset="-78"/>
              </a:rPr>
              <a:t>.</a:t>
            </a:r>
          </a:p>
          <a:p>
            <a:pPr marL="0" indent="0" algn="just" rtl="1">
              <a:buNone/>
            </a:pPr>
            <a:r>
              <a:rPr lang="en-US" sz="5500" dirty="0">
                <a:solidFill>
                  <a:schemeClr val="tx1"/>
                </a:solidFill>
                <a:latin typeface="+mj-lt"/>
                <a:ea typeface="+mj-ea"/>
                <a:cs typeface="Akhbar MT" pitchFamily="2" charset="-78"/>
              </a:rPr>
              <a:t>      </a:t>
            </a:r>
          </a:p>
          <a:p>
            <a:pPr marL="0" indent="0" algn="r" rtl="1">
              <a:buNone/>
            </a:pPr>
            <a:r>
              <a:rPr lang="en-US" sz="5500" dirty="0">
                <a:solidFill>
                  <a:schemeClr val="tx1"/>
                </a:solidFill>
                <a:latin typeface="+mj-lt"/>
                <a:ea typeface="+mj-ea"/>
                <a:cs typeface="Akhbar MT" pitchFamily="2" charset="-78"/>
              </a:rPr>
              <a:t> </a:t>
            </a:r>
            <a:r>
              <a:rPr lang="ar-IQ" sz="5400" dirty="0">
                <a:solidFill>
                  <a:schemeClr val="tx1"/>
                </a:solidFill>
                <a:highlight>
                  <a:srgbClr val="FFFF00"/>
                </a:highlight>
                <a:latin typeface="+mj-lt"/>
                <a:ea typeface="+mj-ea"/>
                <a:cs typeface="Akhbar MT" pitchFamily="2" charset="-78"/>
              </a:rPr>
              <a:t>5- </a:t>
            </a:r>
            <a:r>
              <a:rPr lang="ar-SA" sz="5400" dirty="0">
                <a:solidFill>
                  <a:schemeClr val="tx1"/>
                </a:solidFill>
                <a:highlight>
                  <a:srgbClr val="FFFF00"/>
                </a:highlight>
                <a:latin typeface="+mj-lt"/>
                <a:ea typeface="+mj-ea"/>
                <a:cs typeface="Akhbar MT" pitchFamily="2" charset="-78"/>
              </a:rPr>
              <a:t>تحديد اغرب فكرة</a:t>
            </a:r>
            <a:r>
              <a:rPr lang="en-US" sz="5400" dirty="0">
                <a:solidFill>
                  <a:schemeClr val="tx1"/>
                </a:solidFill>
                <a:highlight>
                  <a:srgbClr val="FFFF00"/>
                </a:highlight>
                <a:latin typeface="+mj-lt"/>
                <a:ea typeface="+mj-ea"/>
                <a:cs typeface="Akhbar MT" pitchFamily="2" charset="-78"/>
              </a:rPr>
              <a:t>  </a:t>
            </a:r>
            <a:r>
              <a:rPr lang="en-US" sz="5500" dirty="0">
                <a:solidFill>
                  <a:schemeClr val="tx1"/>
                </a:solidFill>
                <a:highlight>
                  <a:srgbClr val="FFFF00"/>
                </a:highlight>
                <a:latin typeface="+mj-lt"/>
                <a:ea typeface="+mj-ea"/>
                <a:cs typeface="Akhbar MT" pitchFamily="2" charset="-78"/>
              </a:rPr>
              <a:t>:- </a:t>
            </a:r>
          </a:p>
          <a:p>
            <a:pPr marL="0" indent="0" algn="r" rtl="1">
              <a:buNone/>
            </a:pPr>
            <a:r>
              <a:rPr lang="ar-SA" sz="5500" dirty="0">
                <a:solidFill>
                  <a:schemeClr val="tx1"/>
                </a:solidFill>
                <a:latin typeface="+mj-lt"/>
                <a:ea typeface="+mj-ea"/>
                <a:cs typeface="Akhbar MT" pitchFamily="2" charset="-78"/>
              </a:rPr>
              <a:t> </a:t>
            </a:r>
            <a:r>
              <a:rPr lang="ar-SA" sz="4800" dirty="0">
                <a:solidFill>
                  <a:schemeClr val="tx1"/>
                </a:solidFill>
                <a:latin typeface="+mj-lt"/>
                <a:ea typeface="+mj-ea"/>
                <a:cs typeface="Akhbar MT" pitchFamily="2" charset="-78"/>
              </a:rPr>
              <a:t>وهي اختيار اغرب الأفكار  المطروحة وأكثرها بعداً على الأفكار الواردة على الموضوع  ويطلب منهم إن يفكروا  كيف يمكن تحويل هذه الأفكار إلى فكرة عملية مفيدة وعند انتهاء الجلسة يشكر القائد  الطلاب  على مساهمتهم المفيدة</a:t>
            </a:r>
            <a:r>
              <a:rPr lang="en-US" sz="4800" dirty="0">
                <a:solidFill>
                  <a:schemeClr val="tx1"/>
                </a:solidFill>
                <a:latin typeface="+mj-lt"/>
                <a:ea typeface="+mj-ea"/>
                <a:cs typeface="Akhbar MT" pitchFamily="2" charset="-78"/>
              </a:rPr>
              <a:t> .  </a:t>
            </a:r>
          </a:p>
          <a:p>
            <a:pPr algn="r"/>
            <a:endParaRPr lang="en-US" dirty="0"/>
          </a:p>
        </p:txBody>
      </p:sp>
    </p:spTree>
    <p:extLst>
      <p:ext uri="{BB962C8B-B14F-4D97-AF65-F5344CB8AC3E}">
        <p14:creationId xmlns:p14="http://schemas.microsoft.com/office/powerpoint/2010/main" val="1554847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1E4F9F55-9BDD-B16B-54CE-3FE3AA804C37}"/>
              </a:ext>
            </a:extLst>
          </p:cNvPr>
          <p:cNvSpPr>
            <a:spLocks noGrp="1"/>
          </p:cNvSpPr>
          <p:nvPr>
            <p:ph idx="1"/>
          </p:nvPr>
        </p:nvSpPr>
        <p:spPr>
          <a:xfrm>
            <a:off x="1129005" y="326571"/>
            <a:ext cx="10916816" cy="6242180"/>
          </a:xfrm>
        </p:spPr>
        <p:txBody>
          <a:bodyPr/>
          <a:lstStyle/>
          <a:p>
            <a:pPr marL="0" marR="0" lvl="0" indent="0" algn="r" defTabSz="457200" rtl="1" eaLnBrk="1" fontAlgn="auto" latinLnBrk="0" hangingPunct="1">
              <a:lnSpc>
                <a:spcPct val="100000"/>
              </a:lnSpc>
              <a:spcBef>
                <a:spcPts val="1000"/>
              </a:spcBef>
              <a:spcAft>
                <a:spcPts val="0"/>
              </a:spcAft>
              <a:buClr>
                <a:srgbClr val="353535"/>
              </a:buClr>
              <a:buSzTx/>
              <a:buFont typeface="Wingdings 3" charset="2"/>
              <a:buNone/>
              <a:tabLst/>
              <a:defRPr/>
            </a:pPr>
            <a:r>
              <a:rPr lang="ar-IQ" sz="3400" dirty="0">
                <a:solidFill>
                  <a:schemeClr val="tx1"/>
                </a:solidFill>
                <a:highlight>
                  <a:srgbClr val="FFFF00"/>
                </a:highlight>
                <a:latin typeface="+mj-lt"/>
                <a:ea typeface="+mj-ea"/>
                <a:cs typeface="Akhbar MT" pitchFamily="2" charset="-78"/>
              </a:rPr>
              <a:t>6- </a:t>
            </a:r>
            <a:r>
              <a:rPr lang="ar-SA" sz="3400" dirty="0">
                <a:solidFill>
                  <a:schemeClr val="tx1"/>
                </a:solidFill>
                <a:highlight>
                  <a:srgbClr val="FFFF00"/>
                </a:highlight>
                <a:latin typeface="+mj-lt"/>
                <a:ea typeface="+mj-ea"/>
                <a:cs typeface="Akhbar MT" pitchFamily="2" charset="-78"/>
              </a:rPr>
              <a:t>جلسة التقييم</a:t>
            </a:r>
            <a:r>
              <a:rPr lang="en-US" sz="3400" dirty="0">
                <a:solidFill>
                  <a:schemeClr val="tx1"/>
                </a:solidFill>
                <a:highlight>
                  <a:srgbClr val="FFFF00"/>
                </a:highlight>
                <a:latin typeface="+mj-lt"/>
                <a:ea typeface="+mj-ea"/>
                <a:cs typeface="Akhbar MT" pitchFamily="2" charset="-78"/>
              </a:rPr>
              <a:t>  </a:t>
            </a:r>
            <a:r>
              <a:rPr kumimoji="0" lang="en-US" sz="2600" b="0" i="0" u="none" strike="noStrike" kern="1200" cap="none" spc="0" normalizeH="0" baseline="0" noProof="0" dirty="0">
                <a:ln>
                  <a:noFill/>
                </a:ln>
                <a:solidFill>
                  <a:prstClr val="black"/>
                </a:solidFill>
                <a:effectLst/>
                <a:highlight>
                  <a:srgbClr val="FFFF00"/>
                </a:highlight>
                <a:uLnTx/>
                <a:uFillTx/>
                <a:latin typeface="Century Gothic" panose="020B0502020202020204"/>
                <a:ea typeface="+mn-ea"/>
                <a:cs typeface="Akhbar MT" pitchFamily="2" charset="-78"/>
              </a:rPr>
              <a:t>:-</a:t>
            </a:r>
          </a:p>
          <a:p>
            <a:pPr marL="0" marR="0" lvl="0" indent="0" algn="r" defTabSz="457200" rtl="1" eaLnBrk="1" fontAlgn="auto" latinLnBrk="0" hangingPunct="1">
              <a:lnSpc>
                <a:spcPct val="100000"/>
              </a:lnSpc>
              <a:spcBef>
                <a:spcPts val="1000"/>
              </a:spcBef>
              <a:spcAft>
                <a:spcPts val="0"/>
              </a:spcAft>
              <a:buClr>
                <a:srgbClr val="353535"/>
              </a:buClr>
              <a:buSzTx/>
              <a:buFont typeface="Wingdings 3" charset="2"/>
              <a:buNone/>
              <a:tabLst/>
              <a:defRPr/>
            </a:pPr>
            <a:r>
              <a:rPr kumimoji="0" lang="en-US" sz="2600" b="0" i="0" u="none" strike="noStrike" kern="1200" cap="none" spc="0" normalizeH="0" baseline="0" noProof="0" dirty="0">
                <a:ln>
                  <a:noFill/>
                </a:ln>
                <a:solidFill>
                  <a:prstClr val="black"/>
                </a:solidFill>
                <a:effectLst/>
                <a:uLnTx/>
                <a:uFillTx/>
                <a:latin typeface="Century Gothic" panose="020B0502020202020204"/>
                <a:ea typeface="+mn-ea"/>
                <a:cs typeface="Akhbar MT" pitchFamily="2" charset="-78"/>
              </a:rPr>
              <a:t>     </a:t>
            </a:r>
            <a:r>
              <a:rPr lang="ar-SA" sz="3000" dirty="0">
                <a:solidFill>
                  <a:schemeClr val="tx1"/>
                </a:solidFill>
                <a:latin typeface="+mj-lt"/>
                <a:ea typeface="+mj-ea"/>
                <a:cs typeface="Akhbar MT" pitchFamily="2" charset="-78"/>
              </a:rPr>
              <a:t>الهدف منها هو تقييم الأفكار وتحديد ما يمكن أخذه منها ، وفي بعض الأحيان تكون الأفكار الجيدة بارزة وواضحة للغاية ولكن في الغالب تكون الأفكار الجيدة دفينة يصعب تحديدها وعملية التقييم تحتاج نوعاً من التفكير الإبداعي الذي يبدأ بعشرات الأفكار ويلخصها حتى تصل إلى القلة الجيدة</a:t>
            </a:r>
            <a:r>
              <a:rPr lang="en-US" sz="3000" dirty="0">
                <a:solidFill>
                  <a:schemeClr val="tx1"/>
                </a:solidFill>
                <a:latin typeface="+mj-lt"/>
                <a:ea typeface="+mj-ea"/>
                <a:cs typeface="Akhbar MT" pitchFamily="2" charset="-78"/>
              </a:rPr>
              <a:t>.</a:t>
            </a:r>
            <a:r>
              <a:rPr lang="ar-IQ" sz="3000" dirty="0">
                <a:solidFill>
                  <a:schemeClr val="tx1"/>
                </a:solidFill>
                <a:latin typeface="+mj-lt"/>
                <a:ea typeface="+mj-ea"/>
                <a:cs typeface="Akhbar MT" pitchFamily="2" charset="-78"/>
              </a:rPr>
              <a:t> </a:t>
            </a:r>
            <a:endParaRPr lang="en-US" sz="3000" dirty="0">
              <a:solidFill>
                <a:schemeClr val="tx1"/>
              </a:solidFill>
              <a:latin typeface="+mj-lt"/>
              <a:ea typeface="+mj-ea"/>
              <a:cs typeface="Akhbar MT" pitchFamily="2" charset="-78"/>
            </a:endParaRPr>
          </a:p>
          <a:p>
            <a:endParaRPr lang="ar-IQ" dirty="0"/>
          </a:p>
        </p:txBody>
      </p:sp>
      <p:pic>
        <p:nvPicPr>
          <p:cNvPr id="6" name="صورة 5">
            <a:extLst>
              <a:ext uri="{FF2B5EF4-FFF2-40B4-BE49-F238E27FC236}">
                <a16:creationId xmlns:a16="http://schemas.microsoft.com/office/drawing/2014/main" id="{D140CB2E-3DE7-D3D2-D004-BDFB9FC24D1B}"/>
              </a:ext>
            </a:extLst>
          </p:cNvPr>
          <p:cNvPicPr>
            <a:picLocks noChangeAspect="1"/>
          </p:cNvPicPr>
          <p:nvPr/>
        </p:nvPicPr>
        <p:blipFill>
          <a:blip r:embed="rId2"/>
          <a:stretch>
            <a:fillRect/>
          </a:stretch>
        </p:blipFill>
        <p:spPr>
          <a:xfrm>
            <a:off x="1814220" y="2369976"/>
            <a:ext cx="9248775" cy="4590661"/>
          </a:xfrm>
          <a:prstGeom prst="rect">
            <a:avLst/>
          </a:prstGeom>
        </p:spPr>
      </p:pic>
    </p:spTree>
    <p:extLst>
      <p:ext uri="{BB962C8B-B14F-4D97-AF65-F5344CB8AC3E}">
        <p14:creationId xmlns:p14="http://schemas.microsoft.com/office/powerpoint/2010/main" val="3038919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407219" y="1176769"/>
            <a:ext cx="8911687" cy="1280890"/>
          </a:xfrm>
        </p:spPr>
        <p:txBody>
          <a:bodyPr/>
          <a:lstStyle/>
          <a:p>
            <a:pPr algn="ctr"/>
            <a:r>
              <a:rPr lang="ar-IQ" dirty="0"/>
              <a:t>.</a:t>
            </a:r>
            <a:endParaRPr lang="en-US" dirty="0"/>
          </a:p>
        </p:txBody>
      </p:sp>
      <p:sp>
        <p:nvSpPr>
          <p:cNvPr id="3" name="عنصر نائب للمحتوى 2"/>
          <p:cNvSpPr>
            <a:spLocks noGrp="1"/>
          </p:cNvSpPr>
          <p:nvPr>
            <p:ph idx="1"/>
          </p:nvPr>
        </p:nvSpPr>
        <p:spPr>
          <a:xfrm>
            <a:off x="74645" y="261257"/>
            <a:ext cx="11653936" cy="6596743"/>
          </a:xfrm>
        </p:spPr>
        <p:txBody>
          <a:bodyPr>
            <a:normAutofit/>
          </a:bodyPr>
          <a:lstStyle/>
          <a:p>
            <a:pPr marL="0" lvl="1" indent="0" algn="just" rtl="1">
              <a:buNone/>
            </a:pPr>
            <a:r>
              <a:rPr lang="en-US" b="1" dirty="0"/>
              <a:t> </a:t>
            </a:r>
            <a:r>
              <a:rPr lang="ar-SA" sz="3200" b="1" dirty="0">
                <a:solidFill>
                  <a:schemeClr val="accent2">
                    <a:lumMod val="75000"/>
                  </a:schemeClr>
                </a:solidFill>
                <a:latin typeface="+mj-lt"/>
                <a:ea typeface="+mj-ea"/>
                <a:cs typeface="Akhbar MT" pitchFamily="2" charset="-78"/>
              </a:rPr>
              <a:t>عناصر مهمة لإنجاح العصف الذهني</a:t>
            </a:r>
            <a:endParaRPr lang="en-US" sz="3200" b="1" dirty="0">
              <a:solidFill>
                <a:schemeClr val="accent2">
                  <a:lumMod val="75000"/>
                </a:schemeClr>
              </a:solidFill>
              <a:latin typeface="+mj-lt"/>
              <a:ea typeface="+mj-ea"/>
              <a:cs typeface="Akhbar MT" pitchFamily="2" charset="-78"/>
            </a:endParaRPr>
          </a:p>
          <a:p>
            <a:pPr marL="0" indent="0" algn="just" rtl="1">
              <a:buNone/>
            </a:pPr>
            <a:r>
              <a:rPr lang="ar-IQ" sz="3200" dirty="0">
                <a:solidFill>
                  <a:schemeClr val="tx1"/>
                </a:solidFill>
                <a:latin typeface="+mj-lt"/>
                <a:ea typeface="+mj-ea"/>
                <a:cs typeface="Akhbar MT" pitchFamily="2" charset="-78"/>
              </a:rPr>
              <a:t>1-</a:t>
            </a:r>
            <a:r>
              <a:rPr lang="ar-SA" sz="3200" dirty="0">
                <a:solidFill>
                  <a:schemeClr val="tx1"/>
                </a:solidFill>
                <a:latin typeface="+mj-lt"/>
                <a:ea typeface="+mj-ea"/>
                <a:cs typeface="Akhbar MT" pitchFamily="2" charset="-78"/>
              </a:rPr>
              <a:t>وضوح المشكلة موضوع البحث لدى المشاركين ورئيس الجلسة قبل بدء الجلسة</a:t>
            </a:r>
            <a:r>
              <a:rPr lang="en-US" sz="3200" dirty="0">
                <a:solidFill>
                  <a:schemeClr val="tx1"/>
                </a:solidFill>
                <a:latin typeface="+mj-lt"/>
                <a:ea typeface="+mj-ea"/>
                <a:cs typeface="Akhbar MT" pitchFamily="2" charset="-78"/>
              </a:rPr>
              <a:t>.</a:t>
            </a:r>
          </a:p>
          <a:p>
            <a:pPr marL="0" indent="0" algn="just" rtl="1">
              <a:buNone/>
            </a:pPr>
            <a:r>
              <a:rPr lang="ar-SA" sz="3200" dirty="0">
                <a:solidFill>
                  <a:schemeClr val="tx1"/>
                </a:solidFill>
                <a:latin typeface="+mj-lt"/>
                <a:ea typeface="+mj-ea"/>
                <a:cs typeface="Akhbar MT" pitchFamily="2" charset="-78"/>
              </a:rPr>
              <a:t>2</a:t>
            </a:r>
            <a:r>
              <a:rPr lang="en-US" sz="3200" dirty="0">
                <a:solidFill>
                  <a:schemeClr val="tx1"/>
                </a:solidFill>
                <a:latin typeface="+mj-lt"/>
                <a:ea typeface="+mj-ea"/>
                <a:cs typeface="Akhbar MT" pitchFamily="2" charset="-78"/>
              </a:rPr>
              <a:t>-</a:t>
            </a:r>
            <a:r>
              <a:rPr lang="ar-SA" sz="2800" dirty="0">
                <a:solidFill>
                  <a:schemeClr val="tx1"/>
                </a:solidFill>
                <a:latin typeface="+mj-lt"/>
                <a:ea typeface="+mj-ea"/>
                <a:cs typeface="Akhbar MT" pitchFamily="2" charset="-78"/>
              </a:rPr>
              <a:t>وضوح مبادئ العمل وقواعده </a:t>
            </a:r>
            <a:r>
              <a:rPr lang="ar-IQ" sz="2800" dirty="0">
                <a:solidFill>
                  <a:schemeClr val="tx1"/>
                </a:solidFill>
                <a:latin typeface="+mj-lt"/>
                <a:ea typeface="+mj-ea"/>
                <a:cs typeface="Akhbar MT" pitchFamily="2" charset="-78"/>
              </a:rPr>
              <a:t>ويلتزمون </a:t>
            </a:r>
            <a:r>
              <a:rPr lang="ar-SA" sz="2800" dirty="0">
                <a:solidFill>
                  <a:schemeClr val="tx1"/>
                </a:solidFill>
                <a:latin typeface="+mj-lt"/>
                <a:ea typeface="+mj-ea"/>
                <a:cs typeface="Akhbar MT" pitchFamily="2" charset="-78"/>
              </a:rPr>
              <a:t>بها </a:t>
            </a:r>
            <a:r>
              <a:rPr lang="ar-IQ" sz="2800" dirty="0">
                <a:solidFill>
                  <a:schemeClr val="tx1"/>
                </a:solidFill>
                <a:latin typeface="+mj-lt"/>
                <a:ea typeface="+mj-ea"/>
                <a:cs typeface="Akhbar MT" pitchFamily="2" charset="-78"/>
              </a:rPr>
              <a:t>و</a:t>
            </a:r>
            <a:r>
              <a:rPr lang="ar-SA" sz="2800" dirty="0">
                <a:solidFill>
                  <a:schemeClr val="tx1"/>
                </a:solidFill>
                <a:latin typeface="+mj-lt"/>
                <a:ea typeface="+mj-ea"/>
                <a:cs typeface="Akhbar MT" pitchFamily="2" charset="-78"/>
              </a:rPr>
              <a:t>يأخذ كل </a:t>
            </a:r>
            <a:r>
              <a:rPr lang="ar-IQ" sz="2800" dirty="0">
                <a:solidFill>
                  <a:schemeClr val="tx1"/>
                </a:solidFill>
                <a:latin typeface="+mj-lt"/>
                <a:ea typeface="+mj-ea"/>
                <a:cs typeface="Akhbar MT" pitchFamily="2" charset="-78"/>
              </a:rPr>
              <a:t>فرد</a:t>
            </a:r>
            <a:r>
              <a:rPr lang="ar-SA" sz="2800" dirty="0">
                <a:solidFill>
                  <a:schemeClr val="tx1"/>
                </a:solidFill>
                <a:latin typeface="+mj-lt"/>
                <a:ea typeface="+mj-ea"/>
                <a:cs typeface="Akhbar MT" pitchFamily="2" charset="-78"/>
              </a:rPr>
              <a:t> دوره في طرح الأفكار من غير تعليق أو تجريح من أحد</a:t>
            </a:r>
            <a:r>
              <a:rPr lang="en-US" sz="2800" dirty="0">
                <a:solidFill>
                  <a:schemeClr val="tx1"/>
                </a:solidFill>
                <a:latin typeface="+mj-lt"/>
                <a:ea typeface="+mj-ea"/>
                <a:cs typeface="Akhbar MT" pitchFamily="2" charset="-78"/>
              </a:rPr>
              <a:t> .</a:t>
            </a:r>
          </a:p>
          <a:p>
            <a:pPr marL="0" indent="0" algn="just" rtl="1">
              <a:buNone/>
            </a:pPr>
            <a:r>
              <a:rPr lang="ar-SA" sz="3200" dirty="0">
                <a:solidFill>
                  <a:schemeClr val="tx1"/>
                </a:solidFill>
                <a:latin typeface="+mj-lt"/>
                <a:ea typeface="+mj-ea"/>
                <a:cs typeface="Akhbar MT" pitchFamily="2" charset="-78"/>
              </a:rPr>
              <a:t>3</a:t>
            </a:r>
            <a:r>
              <a:rPr lang="en-US" sz="3200" dirty="0">
                <a:solidFill>
                  <a:schemeClr val="tx1"/>
                </a:solidFill>
                <a:latin typeface="+mj-lt"/>
                <a:ea typeface="+mj-ea"/>
                <a:cs typeface="Akhbar MT" pitchFamily="2" charset="-78"/>
              </a:rPr>
              <a:t>-</a:t>
            </a:r>
            <a:r>
              <a:rPr lang="ar-SA" sz="3200" dirty="0">
                <a:solidFill>
                  <a:schemeClr val="tx1"/>
                </a:solidFill>
                <a:latin typeface="+mj-lt"/>
                <a:ea typeface="+mj-ea"/>
                <a:cs typeface="Akhbar MT" pitchFamily="2" charset="-78"/>
              </a:rPr>
              <a:t>خبرة المدرس أو رئيس الجلسة وجديته واقتناعه بقيمة أسلوب العصف الذهني وفاعليته في التدريس</a:t>
            </a:r>
            <a:r>
              <a:rPr lang="en-US" sz="3200" dirty="0">
                <a:solidFill>
                  <a:schemeClr val="tx1"/>
                </a:solidFill>
                <a:latin typeface="+mj-lt"/>
                <a:ea typeface="+mj-ea"/>
                <a:cs typeface="Akhbar MT" pitchFamily="2" charset="-78"/>
              </a:rPr>
              <a:t>.</a:t>
            </a:r>
            <a:endParaRPr lang="ar-IQ" sz="3200" dirty="0">
              <a:solidFill>
                <a:schemeClr val="tx1"/>
              </a:solidFill>
              <a:latin typeface="+mj-lt"/>
              <a:ea typeface="+mj-ea"/>
              <a:cs typeface="Akhbar MT" pitchFamily="2" charset="-78"/>
            </a:endParaRPr>
          </a:p>
          <a:p>
            <a:pPr marL="0" indent="0" algn="just" rtl="1">
              <a:buNone/>
            </a:pPr>
            <a:r>
              <a:rPr lang="ar-SA" sz="2400" b="1" dirty="0">
                <a:solidFill>
                  <a:schemeClr val="tx1"/>
                </a:solidFill>
                <a:highlight>
                  <a:srgbClr val="FFFF00"/>
                </a:highlight>
                <a:latin typeface="+mj-lt"/>
                <a:ea typeface="+mj-ea"/>
                <a:cs typeface="Akhbar MT" pitchFamily="2" charset="-78"/>
              </a:rPr>
              <a:t>الصيغة المثلى لجلسة العصف الذهني وتشمل الجوانب الآتية</a:t>
            </a:r>
            <a:r>
              <a:rPr lang="en-US" sz="2400" b="1" dirty="0">
                <a:solidFill>
                  <a:schemeClr val="tx1"/>
                </a:solidFill>
                <a:highlight>
                  <a:srgbClr val="FFFF00"/>
                </a:highlight>
                <a:latin typeface="+mj-lt"/>
                <a:ea typeface="+mj-ea"/>
                <a:cs typeface="Akhbar MT" pitchFamily="2" charset="-78"/>
              </a:rPr>
              <a:t> : -</a:t>
            </a:r>
          </a:p>
          <a:p>
            <a:pPr marL="0" indent="0" algn="just" rtl="1">
              <a:buNone/>
            </a:pPr>
            <a:r>
              <a:rPr lang="ar-SA" sz="3200" dirty="0">
                <a:solidFill>
                  <a:schemeClr val="accent2">
                    <a:lumMod val="75000"/>
                  </a:schemeClr>
                </a:solidFill>
                <a:latin typeface="+mj-lt"/>
                <a:ea typeface="+mj-ea"/>
                <a:cs typeface="Akhbar MT" pitchFamily="2" charset="-78"/>
              </a:rPr>
              <a:t>أ-إدارة الجلسة</a:t>
            </a:r>
            <a:r>
              <a:rPr lang="en-US" sz="3200" dirty="0">
                <a:solidFill>
                  <a:schemeClr val="tx1"/>
                </a:solidFill>
                <a:latin typeface="+mj-lt"/>
                <a:ea typeface="+mj-ea"/>
                <a:cs typeface="Akhbar MT" pitchFamily="2" charset="-78"/>
              </a:rPr>
              <a:t>:</a:t>
            </a:r>
          </a:p>
          <a:p>
            <a:pPr marL="0" indent="0" algn="just" rtl="1">
              <a:buNone/>
            </a:pPr>
            <a:r>
              <a:rPr lang="ar-SA" sz="2800" dirty="0">
                <a:solidFill>
                  <a:schemeClr val="tx1"/>
                </a:solidFill>
                <a:latin typeface="+mj-lt"/>
                <a:ea typeface="+mj-ea"/>
                <a:cs typeface="Akhbar MT" pitchFamily="2" charset="-78"/>
              </a:rPr>
              <a:t>في </a:t>
            </a:r>
            <a:r>
              <a:rPr lang="ar-IQ" sz="2800" dirty="0">
                <a:solidFill>
                  <a:schemeClr val="tx1"/>
                </a:solidFill>
                <a:latin typeface="+mj-lt"/>
                <a:ea typeface="+mj-ea"/>
                <a:cs typeface="Akhbar MT" pitchFamily="2" charset="-78"/>
              </a:rPr>
              <a:t>ال</a:t>
            </a:r>
            <a:r>
              <a:rPr lang="ar-SA" sz="2800" dirty="0">
                <a:solidFill>
                  <a:schemeClr val="tx1"/>
                </a:solidFill>
                <a:latin typeface="+mj-lt"/>
                <a:ea typeface="+mj-ea"/>
                <a:cs typeface="Akhbar MT" pitchFamily="2" charset="-78"/>
              </a:rPr>
              <a:t>بداية يقدم رئيس الجلسة توضيحا لطريقة العمل</a:t>
            </a:r>
            <a:endParaRPr lang="ar-IQ" sz="2800" dirty="0">
              <a:solidFill>
                <a:schemeClr val="tx1"/>
              </a:solidFill>
              <a:latin typeface="+mj-lt"/>
              <a:ea typeface="+mj-ea"/>
              <a:cs typeface="Akhbar MT" pitchFamily="2" charset="-78"/>
            </a:endParaRPr>
          </a:p>
          <a:p>
            <a:pPr marL="0" indent="0" algn="just" rtl="1">
              <a:buNone/>
            </a:pPr>
            <a:r>
              <a:rPr lang="ar-SA" sz="3200" dirty="0">
                <a:solidFill>
                  <a:schemeClr val="tx1"/>
                </a:solidFill>
                <a:latin typeface="+mj-lt"/>
                <a:ea typeface="+mj-ea"/>
                <a:cs typeface="Akhbar MT" pitchFamily="2" charset="-78"/>
              </a:rPr>
              <a:t> 1</a:t>
            </a:r>
            <a:r>
              <a:rPr lang="en-US" sz="3200" dirty="0">
                <a:solidFill>
                  <a:schemeClr val="tx1"/>
                </a:solidFill>
                <a:latin typeface="+mj-lt"/>
                <a:ea typeface="+mj-ea"/>
                <a:cs typeface="Akhbar MT" pitchFamily="2" charset="-78"/>
              </a:rPr>
              <a:t> -</a:t>
            </a:r>
            <a:r>
              <a:rPr lang="ar-SA" sz="3200" dirty="0">
                <a:solidFill>
                  <a:schemeClr val="tx1"/>
                </a:solidFill>
                <a:latin typeface="+mj-lt"/>
                <a:ea typeface="+mj-ea"/>
                <a:cs typeface="Akhbar MT" pitchFamily="2" charset="-78"/>
              </a:rPr>
              <a:t>تجنب النقد بصورة مطلقة</a:t>
            </a:r>
            <a:r>
              <a:rPr lang="en-US" sz="3200" dirty="0">
                <a:solidFill>
                  <a:schemeClr val="tx1"/>
                </a:solidFill>
                <a:latin typeface="+mj-lt"/>
                <a:ea typeface="+mj-ea"/>
                <a:cs typeface="Akhbar MT" pitchFamily="2" charset="-78"/>
              </a:rPr>
              <a:t>. </a:t>
            </a:r>
          </a:p>
          <a:p>
            <a:pPr marL="0" indent="0" algn="just" rtl="1">
              <a:buNone/>
            </a:pPr>
            <a:r>
              <a:rPr lang="ar-SA" sz="3200" dirty="0">
                <a:solidFill>
                  <a:schemeClr val="tx1"/>
                </a:solidFill>
                <a:latin typeface="+mj-lt"/>
                <a:ea typeface="+mj-ea"/>
                <a:cs typeface="Akhbar MT" pitchFamily="2" charset="-78"/>
              </a:rPr>
              <a:t>2</a:t>
            </a:r>
            <a:r>
              <a:rPr lang="en-US" sz="3200" dirty="0">
                <a:solidFill>
                  <a:schemeClr val="tx1"/>
                </a:solidFill>
                <a:latin typeface="+mj-lt"/>
                <a:ea typeface="+mj-ea"/>
                <a:cs typeface="Akhbar MT" pitchFamily="2" charset="-78"/>
              </a:rPr>
              <a:t>-</a:t>
            </a:r>
            <a:r>
              <a:rPr lang="ar-SA" sz="3200" dirty="0">
                <a:solidFill>
                  <a:schemeClr val="tx1"/>
                </a:solidFill>
                <a:latin typeface="+mj-lt"/>
                <a:ea typeface="+mj-ea"/>
                <a:cs typeface="Akhbar MT" pitchFamily="2" charset="-78"/>
              </a:rPr>
              <a:t>تقبل أية فكرة مهما كانت وكيفما كانت</a:t>
            </a:r>
            <a:r>
              <a:rPr lang="en-US" sz="3200" dirty="0">
                <a:solidFill>
                  <a:schemeClr val="tx1"/>
                </a:solidFill>
                <a:latin typeface="+mj-lt"/>
                <a:ea typeface="+mj-ea"/>
                <a:cs typeface="Akhbar MT" pitchFamily="2" charset="-78"/>
              </a:rPr>
              <a:t>. </a:t>
            </a:r>
          </a:p>
          <a:p>
            <a:pPr marL="0" indent="0" algn="just" rtl="1">
              <a:buNone/>
            </a:pPr>
            <a:r>
              <a:rPr lang="ar-SA" sz="3200" dirty="0">
                <a:solidFill>
                  <a:schemeClr val="tx1"/>
                </a:solidFill>
                <a:latin typeface="+mj-lt"/>
                <a:ea typeface="+mj-ea"/>
                <a:cs typeface="Akhbar MT" pitchFamily="2" charset="-78"/>
              </a:rPr>
              <a:t>3</a:t>
            </a:r>
            <a:r>
              <a:rPr lang="en-US" sz="3200" dirty="0">
                <a:solidFill>
                  <a:schemeClr val="tx1"/>
                </a:solidFill>
                <a:latin typeface="+mj-lt"/>
                <a:ea typeface="+mj-ea"/>
                <a:cs typeface="Akhbar MT" pitchFamily="2" charset="-78"/>
              </a:rPr>
              <a:t>-</a:t>
            </a:r>
            <a:r>
              <a:rPr lang="ar-SA" sz="3200" dirty="0">
                <a:solidFill>
                  <a:schemeClr val="tx1"/>
                </a:solidFill>
                <a:latin typeface="+mj-lt"/>
                <a:ea typeface="+mj-ea"/>
                <a:cs typeface="Akhbar MT" pitchFamily="2" charset="-78"/>
              </a:rPr>
              <a:t>التأكيد على إنتاج أكبر قدر ممكن من الأفكار</a:t>
            </a:r>
            <a:r>
              <a:rPr lang="en-US" sz="3200" dirty="0">
                <a:solidFill>
                  <a:schemeClr val="tx1"/>
                </a:solidFill>
                <a:latin typeface="+mj-lt"/>
                <a:ea typeface="+mj-ea"/>
                <a:cs typeface="Akhbar MT" pitchFamily="2" charset="-78"/>
              </a:rPr>
              <a:t>. </a:t>
            </a:r>
          </a:p>
          <a:p>
            <a:pPr marL="0" indent="0" algn="just" rtl="1">
              <a:buNone/>
            </a:pPr>
            <a:r>
              <a:rPr lang="ar-SA" sz="3200" dirty="0">
                <a:solidFill>
                  <a:schemeClr val="tx1"/>
                </a:solidFill>
                <a:latin typeface="+mj-lt"/>
                <a:ea typeface="+mj-ea"/>
                <a:cs typeface="Akhbar MT" pitchFamily="2" charset="-78"/>
              </a:rPr>
              <a:t>4</a:t>
            </a:r>
            <a:r>
              <a:rPr lang="en-US" sz="3200" dirty="0">
                <a:solidFill>
                  <a:schemeClr val="tx1"/>
                </a:solidFill>
                <a:latin typeface="+mj-lt"/>
                <a:ea typeface="+mj-ea"/>
                <a:cs typeface="Akhbar MT" pitchFamily="2" charset="-78"/>
              </a:rPr>
              <a:t>-</a:t>
            </a:r>
            <a:r>
              <a:rPr lang="ar-SA" sz="3200" dirty="0">
                <a:solidFill>
                  <a:schemeClr val="tx1"/>
                </a:solidFill>
                <a:latin typeface="+mj-lt"/>
                <a:ea typeface="+mj-ea"/>
                <a:cs typeface="Akhbar MT" pitchFamily="2" charset="-78"/>
              </a:rPr>
              <a:t>التأكيد على الانتباه ومتابعة أفكار الطلبة الآخرين</a:t>
            </a:r>
            <a:r>
              <a:rPr lang="en-US" sz="3200" dirty="0">
                <a:solidFill>
                  <a:schemeClr val="tx1"/>
                </a:solidFill>
                <a:latin typeface="+mj-lt"/>
                <a:ea typeface="+mj-ea"/>
                <a:cs typeface="Akhbar MT" pitchFamily="2" charset="-78"/>
              </a:rPr>
              <a:t>.</a:t>
            </a:r>
          </a:p>
          <a:p>
            <a:pPr marL="0" indent="0" algn="r" rtl="1">
              <a:buNone/>
            </a:pPr>
            <a:endParaRPr lang="en-US" dirty="0"/>
          </a:p>
        </p:txBody>
      </p:sp>
      <p:pic>
        <p:nvPicPr>
          <p:cNvPr id="5" name="صورة 4">
            <a:extLst>
              <a:ext uri="{FF2B5EF4-FFF2-40B4-BE49-F238E27FC236}">
                <a16:creationId xmlns:a16="http://schemas.microsoft.com/office/drawing/2014/main" id="{8172F690-C8A8-CFE3-4D6E-51281D35A7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46" y="2920483"/>
            <a:ext cx="5215812" cy="3814082"/>
          </a:xfrm>
          <a:prstGeom prst="rect">
            <a:avLst/>
          </a:prstGeom>
        </p:spPr>
      </p:pic>
    </p:spTree>
    <p:extLst>
      <p:ext uri="{BB962C8B-B14F-4D97-AF65-F5344CB8AC3E}">
        <p14:creationId xmlns:p14="http://schemas.microsoft.com/office/powerpoint/2010/main" val="2708566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96416" y="283169"/>
            <a:ext cx="11999167" cy="4832092"/>
          </a:xfrm>
          <a:prstGeom prst="rect">
            <a:avLst/>
          </a:prstGeom>
        </p:spPr>
        <p:txBody>
          <a:bodyPr wrap="square">
            <a:spAutoFit/>
          </a:bodyPr>
          <a:lstStyle/>
          <a:p>
            <a:r>
              <a:rPr lang="ar-IQ" sz="2800" dirty="0">
                <a:solidFill>
                  <a:schemeClr val="accent2">
                    <a:lumMod val="75000"/>
                  </a:schemeClr>
                </a:solidFill>
                <a:latin typeface="+mj-lt"/>
                <a:ea typeface="+mj-ea"/>
                <a:cs typeface="Akhbar MT" pitchFamily="2" charset="-78"/>
              </a:rPr>
              <a:t>ب-مدير الجلسة : </a:t>
            </a:r>
          </a:p>
          <a:p>
            <a:r>
              <a:rPr lang="ar-IQ" sz="2800" dirty="0">
                <a:latin typeface="+mj-lt"/>
                <a:ea typeface="+mj-ea"/>
                <a:cs typeface="Akhbar MT" pitchFamily="2" charset="-78"/>
              </a:rPr>
              <a:t>يدير الجلسة احد الأشخاص ، ويتم اختياره من بين المشاركين ، ويدعى بمدير الجلسة أو رئيسها ، كما يتم اختيار أمينا لسر الجلسة. ويفضل ان يكون المدرس هو المسؤول عن إدارة جلسة العصف الذهني ، لكي يقوم بطرح المشكلة وتوضيحها وهنالك عدد من الشروط التي يجب توفرها في مدير الجلسة وهي : -</a:t>
            </a:r>
          </a:p>
          <a:p>
            <a:endParaRPr lang="ar-IQ" sz="2800" dirty="0">
              <a:latin typeface="+mj-lt"/>
              <a:ea typeface="+mj-ea"/>
              <a:cs typeface="Akhbar MT" pitchFamily="2" charset="-78"/>
            </a:endParaRPr>
          </a:p>
          <a:p>
            <a:r>
              <a:rPr lang="ar-IQ" sz="2800" dirty="0">
                <a:latin typeface="+mj-lt"/>
                <a:ea typeface="+mj-ea"/>
                <a:cs typeface="Akhbar MT" pitchFamily="2" charset="-78"/>
              </a:rPr>
              <a:t>1- له القدرة على الابتكار . </a:t>
            </a:r>
          </a:p>
          <a:p>
            <a:r>
              <a:rPr lang="ar-IQ" sz="2800" dirty="0">
                <a:latin typeface="+mj-lt"/>
                <a:ea typeface="+mj-ea"/>
                <a:cs typeface="Akhbar MT" pitchFamily="2" charset="-78"/>
              </a:rPr>
              <a:t>2- أن يكون قادرا على تهيئة الجو المناسب لإجراء الجلسة . </a:t>
            </a:r>
          </a:p>
          <a:p>
            <a:r>
              <a:rPr lang="ar-IQ" sz="2800" dirty="0">
                <a:latin typeface="+mj-lt"/>
                <a:ea typeface="+mj-ea"/>
                <a:cs typeface="Akhbar MT" pitchFamily="2" charset="-78"/>
              </a:rPr>
              <a:t>3- أن يكون ملما بموضوع الجلسة .</a:t>
            </a:r>
          </a:p>
          <a:p>
            <a:r>
              <a:rPr lang="ar-IQ" sz="2800" dirty="0">
                <a:latin typeface="+mj-lt"/>
                <a:ea typeface="+mj-ea"/>
                <a:cs typeface="Akhbar MT" pitchFamily="2" charset="-78"/>
              </a:rPr>
              <a:t>4-له القدرة على إثارة الأفكار  . </a:t>
            </a:r>
          </a:p>
          <a:p>
            <a:r>
              <a:rPr lang="ar-IQ" sz="2800" dirty="0">
                <a:latin typeface="+mj-lt"/>
                <a:ea typeface="+mj-ea"/>
                <a:cs typeface="Akhbar MT" pitchFamily="2" charset="-78"/>
              </a:rPr>
              <a:t>5- يمتلك خزينا من المعلومات حول المشكلة الجاري مناقشتها . </a:t>
            </a:r>
          </a:p>
          <a:p>
            <a:r>
              <a:rPr lang="ar-IQ" sz="2800" dirty="0">
                <a:latin typeface="+mj-lt"/>
                <a:ea typeface="+mj-ea"/>
                <a:cs typeface="Akhbar MT" pitchFamily="2" charset="-78"/>
              </a:rPr>
              <a:t>6- يسهم في تدفق الأفكار عندما يبطئ تدفقها .</a:t>
            </a:r>
          </a:p>
        </p:txBody>
      </p:sp>
      <p:pic>
        <p:nvPicPr>
          <p:cNvPr id="5" name="صورة 4">
            <a:extLst>
              <a:ext uri="{FF2B5EF4-FFF2-40B4-BE49-F238E27FC236}">
                <a16:creationId xmlns:a16="http://schemas.microsoft.com/office/drawing/2014/main" id="{3D180008-E689-138A-90F5-11E7FC597C94}"/>
              </a:ext>
            </a:extLst>
          </p:cNvPr>
          <p:cNvPicPr>
            <a:picLocks noChangeAspect="1"/>
          </p:cNvPicPr>
          <p:nvPr/>
        </p:nvPicPr>
        <p:blipFill>
          <a:blip r:embed="rId2"/>
          <a:stretch>
            <a:fillRect/>
          </a:stretch>
        </p:blipFill>
        <p:spPr>
          <a:xfrm>
            <a:off x="223427" y="1735494"/>
            <a:ext cx="5617536" cy="4973216"/>
          </a:xfrm>
          <a:prstGeom prst="rect">
            <a:avLst/>
          </a:prstGeom>
        </p:spPr>
      </p:pic>
    </p:spTree>
    <p:extLst>
      <p:ext uri="{BB962C8B-B14F-4D97-AF65-F5344CB8AC3E}">
        <p14:creationId xmlns:p14="http://schemas.microsoft.com/office/powerpoint/2010/main" val="1862285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001964" y="392925"/>
            <a:ext cx="10611060" cy="6678751"/>
          </a:xfrm>
          <a:prstGeom prst="rect">
            <a:avLst/>
          </a:prstGeom>
        </p:spPr>
        <p:txBody>
          <a:bodyPr wrap="square">
            <a:spAutoFit/>
          </a:bodyPr>
          <a:lstStyle/>
          <a:p>
            <a:r>
              <a:rPr lang="ar-IQ" sz="2800" dirty="0">
                <a:solidFill>
                  <a:schemeClr val="accent2">
                    <a:lumMod val="75000"/>
                  </a:schemeClr>
                </a:solidFill>
                <a:latin typeface="+mj-lt"/>
                <a:ea typeface="+mj-ea"/>
                <a:cs typeface="Akhbar MT" pitchFamily="2" charset="-78"/>
              </a:rPr>
              <a:t>جـ-عدد الأشخاص الذين يشتركون في الجلسة : </a:t>
            </a:r>
          </a:p>
          <a:p>
            <a:r>
              <a:rPr lang="ar-IQ" sz="2800" dirty="0">
                <a:latin typeface="+mj-lt"/>
                <a:ea typeface="+mj-ea"/>
                <a:cs typeface="Akhbar MT" pitchFamily="2" charset="-78"/>
              </a:rPr>
              <a:t>   يفضل أن يتراوح عدد المشاركين في الجلسة ما بين ( 6-12 ) شخصا كحد أدنى، و( 20 ) شخصا كحد أقصى ، لأنه إذا قل العدد عن ( 6 ) أشخاص فانه يعوق تدفق الأفـكار لأن كلٌ منهم سوف ينتظر الآخر ، وإذا زاد العدد عن( 20 ) شخصا فان ذلك سيحول دون تولد الأفكار وذلك لأن الأشخاص الأكثر حياء لن يفصحوا عن أفكارهم .</a:t>
            </a:r>
          </a:p>
          <a:p>
            <a:endParaRPr lang="ar-IQ" sz="2800" dirty="0">
              <a:solidFill>
                <a:schemeClr val="accent2">
                  <a:lumMod val="75000"/>
                </a:schemeClr>
              </a:solidFill>
              <a:latin typeface="+mj-lt"/>
              <a:ea typeface="+mj-ea"/>
              <a:cs typeface="Akhbar MT" pitchFamily="2" charset="-78"/>
            </a:endParaRPr>
          </a:p>
          <a:p>
            <a:r>
              <a:rPr lang="ar-IQ" sz="2800" dirty="0">
                <a:solidFill>
                  <a:schemeClr val="accent2">
                    <a:lumMod val="75000"/>
                  </a:schemeClr>
                </a:solidFill>
                <a:latin typeface="+mj-lt"/>
                <a:ea typeface="+mj-ea"/>
                <a:cs typeface="Akhbar MT" pitchFamily="2" charset="-78"/>
              </a:rPr>
              <a:t>د-الوقت الأمثل لجلسة العصف الذهني : -</a:t>
            </a:r>
          </a:p>
          <a:p>
            <a:r>
              <a:rPr lang="ar-IQ" sz="2800" dirty="0">
                <a:latin typeface="+mj-lt"/>
                <a:ea typeface="+mj-ea"/>
                <a:cs typeface="Akhbar MT" pitchFamily="2" charset="-78"/>
              </a:rPr>
              <a:t>إن جلسة العصف الذهني قد تستغرق زمنا يتراوح ما بين </a:t>
            </a:r>
          </a:p>
          <a:p>
            <a:r>
              <a:rPr lang="ar-IQ" sz="2800" dirty="0">
                <a:latin typeface="+mj-lt"/>
                <a:ea typeface="+mj-ea"/>
                <a:cs typeface="Akhbar MT" pitchFamily="2" charset="-78"/>
              </a:rPr>
              <a:t>( 60-15 ) دقيقة وبمتوسط ( 30 ) دقيقة. أما الوقت الأمثل لإجراء الجلسة فيكون عند الصباح</a:t>
            </a:r>
          </a:p>
          <a:p>
            <a:r>
              <a:rPr lang="ar-IQ" sz="2800" dirty="0">
                <a:solidFill>
                  <a:schemeClr val="accent2">
                    <a:lumMod val="75000"/>
                  </a:schemeClr>
                </a:solidFill>
                <a:latin typeface="+mj-lt"/>
                <a:ea typeface="+mj-ea"/>
                <a:cs typeface="Akhbar MT" pitchFamily="2" charset="-78"/>
              </a:rPr>
              <a:t> </a:t>
            </a:r>
          </a:p>
          <a:p>
            <a:r>
              <a:rPr lang="ar-IQ" sz="2800" dirty="0">
                <a:solidFill>
                  <a:schemeClr val="accent2">
                    <a:lumMod val="75000"/>
                  </a:schemeClr>
                </a:solidFill>
                <a:latin typeface="+mj-lt"/>
                <a:ea typeface="+mj-ea"/>
                <a:cs typeface="Akhbar MT" pitchFamily="2" charset="-78"/>
              </a:rPr>
              <a:t>هـ-أسلوب عرض الأفكار في جلسة العصف الذهني : -</a:t>
            </a:r>
          </a:p>
          <a:p>
            <a:r>
              <a:rPr lang="ar-IQ" sz="2800" dirty="0">
                <a:latin typeface="+mj-lt"/>
                <a:ea typeface="+mj-ea"/>
                <a:cs typeface="Akhbar MT" pitchFamily="2" charset="-78"/>
              </a:rPr>
              <a:t>لكي تحقق جلسة العصف الذهني أهدافها وهي توليد الأفكار لابد من توفر بعض الشروط ، ففي البداية يقوم رئيس الجلسة بافتتاحها ، ثم يقوم بعرض المشكلة ، وبعد العرض يذكَر المشاركين بقواعد جلسته العصف الذهني ، حيث يقول لهم  والآن تذكروا أننا نريد كثيرا من الأفكار ، وكلما كانت تلك الأفكار غريبة وغير واقعية يكون أفضل ، احذروا من أن ينتقد أحدكم فكرة الآخر أو يقوم بتقييمها . </a:t>
            </a:r>
          </a:p>
          <a:p>
            <a:endParaRPr lang="ar-IQ" dirty="0"/>
          </a:p>
          <a:p>
            <a:r>
              <a:rPr lang="ar-IQ" dirty="0"/>
              <a:t> </a:t>
            </a:r>
          </a:p>
        </p:txBody>
      </p:sp>
    </p:spTree>
    <p:extLst>
      <p:ext uri="{BB962C8B-B14F-4D97-AF65-F5344CB8AC3E}">
        <p14:creationId xmlns:p14="http://schemas.microsoft.com/office/powerpoint/2010/main" val="3731936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0" y="65314"/>
            <a:ext cx="11271380" cy="6401753"/>
          </a:xfrm>
          <a:prstGeom prst="rect">
            <a:avLst/>
          </a:prstGeom>
        </p:spPr>
        <p:txBody>
          <a:bodyPr wrap="square">
            <a:spAutoFit/>
          </a:bodyPr>
          <a:lstStyle/>
          <a:p>
            <a:r>
              <a:rPr lang="ar-IQ" sz="2800" dirty="0">
                <a:solidFill>
                  <a:schemeClr val="accent2">
                    <a:lumMod val="75000"/>
                  </a:schemeClr>
                </a:solidFill>
                <a:latin typeface="+mj-lt"/>
                <a:ea typeface="+mj-ea"/>
                <a:cs typeface="Akhbar MT" pitchFamily="2" charset="-78"/>
              </a:rPr>
              <a:t>و-تقويم الأفكار : </a:t>
            </a:r>
            <a:r>
              <a:rPr lang="ar-IQ" sz="2800" dirty="0">
                <a:latin typeface="+mj-lt"/>
                <a:ea typeface="+mj-ea"/>
                <a:cs typeface="Akhbar MT" pitchFamily="2" charset="-78"/>
              </a:rPr>
              <a:t>تتصف جلسات العصف الذهني بأنها تؤدي إلى توليد عدد كبير من الأفكار حول المشكلة المعروضة ، ويجري تقويم تلك الأفكار في ضوء مجموعة من المعايير منها (الأصالة , الفائدة , قابلية التطبيق).</a:t>
            </a:r>
          </a:p>
          <a:p>
            <a:r>
              <a:rPr lang="ar-IQ" sz="2800" dirty="0">
                <a:highlight>
                  <a:srgbClr val="FFFF00"/>
                </a:highlight>
                <a:latin typeface="+mj-lt"/>
                <a:ea typeface="+mj-ea"/>
                <a:cs typeface="Akhbar MT" pitchFamily="2" charset="-78"/>
              </a:rPr>
              <a:t>ويتم تصنيف الأفكار وفقا لهذه </a:t>
            </a:r>
            <a:r>
              <a:rPr lang="ar-IQ" sz="2800" b="1" dirty="0">
                <a:highlight>
                  <a:srgbClr val="FFFF00"/>
                </a:highlight>
                <a:latin typeface="+mj-lt"/>
                <a:ea typeface="+mj-ea"/>
                <a:cs typeface="Akhbar MT" pitchFamily="2" charset="-78"/>
              </a:rPr>
              <a:t>المعايير</a:t>
            </a:r>
            <a:r>
              <a:rPr lang="ar-IQ" sz="2800" dirty="0">
                <a:highlight>
                  <a:srgbClr val="FFFF00"/>
                </a:highlight>
                <a:latin typeface="+mj-lt"/>
                <a:ea typeface="+mj-ea"/>
                <a:cs typeface="Akhbar MT" pitchFamily="2" charset="-78"/>
              </a:rPr>
              <a:t> إلى : -</a:t>
            </a:r>
          </a:p>
          <a:p>
            <a:r>
              <a:rPr lang="ar-IQ" sz="2800" dirty="0">
                <a:latin typeface="+mj-lt"/>
                <a:ea typeface="+mj-ea"/>
                <a:cs typeface="Akhbar MT" pitchFamily="2" charset="-78"/>
              </a:rPr>
              <a:t>1-أفكار أصيلة ومفيدة وقابلة للتطبيق. </a:t>
            </a:r>
          </a:p>
          <a:p>
            <a:r>
              <a:rPr lang="ar-IQ" sz="2800" dirty="0">
                <a:latin typeface="+mj-lt"/>
                <a:ea typeface="+mj-ea"/>
                <a:cs typeface="Akhbar MT" pitchFamily="2" charset="-78"/>
              </a:rPr>
              <a:t>2-أفكار مفيدة ولكنها غير قابلة للتطبيق</a:t>
            </a:r>
          </a:p>
          <a:p>
            <a:r>
              <a:rPr lang="ar-IQ" sz="2800" dirty="0">
                <a:highlight>
                  <a:srgbClr val="FFFF00"/>
                </a:highlight>
                <a:latin typeface="+mj-lt"/>
                <a:ea typeface="+mj-ea"/>
                <a:cs typeface="Akhbar MT" pitchFamily="2" charset="-78"/>
              </a:rPr>
              <a:t>دور المعلم في إستراتيجية العصف الذهني.</a:t>
            </a:r>
          </a:p>
          <a:p>
            <a:r>
              <a:rPr lang="ar-IQ" sz="2800" dirty="0">
                <a:latin typeface="+mj-lt"/>
                <a:ea typeface="+mj-ea"/>
                <a:cs typeface="Akhbar MT" pitchFamily="2" charset="-78"/>
              </a:rPr>
              <a:t>1-يوضح الأهداف في بداية الجلسة وموضوع النقاش والمشكلة .</a:t>
            </a:r>
          </a:p>
          <a:p>
            <a:r>
              <a:rPr lang="ar-IQ" sz="2800" dirty="0">
                <a:latin typeface="+mj-lt"/>
                <a:ea typeface="+mj-ea"/>
                <a:cs typeface="Akhbar MT" pitchFamily="2" charset="-78"/>
              </a:rPr>
              <a:t>2- يوضح قواعد جلسة العصف .</a:t>
            </a:r>
          </a:p>
          <a:p>
            <a:r>
              <a:rPr lang="ar-IQ" sz="2800" dirty="0">
                <a:latin typeface="+mj-lt"/>
                <a:ea typeface="+mj-ea"/>
                <a:cs typeface="Akhbar MT" pitchFamily="2" charset="-78"/>
              </a:rPr>
              <a:t>3- يحفز أعضاء المجموعة للمشاركة في النقاش وإبداء أراءهم في الموضوع </a:t>
            </a:r>
          </a:p>
          <a:p>
            <a:r>
              <a:rPr lang="ar-IQ" sz="2800" dirty="0">
                <a:latin typeface="+mj-lt"/>
                <a:ea typeface="+mj-ea"/>
                <a:cs typeface="Akhbar MT" pitchFamily="2" charset="-78"/>
              </a:rPr>
              <a:t>4- تسجيل جميع الأفكار و الآراء حتى ولو كانت خاطئة .</a:t>
            </a:r>
          </a:p>
          <a:p>
            <a:r>
              <a:rPr lang="ar-IQ" sz="2800" dirty="0">
                <a:latin typeface="+mj-lt"/>
                <a:ea typeface="+mj-ea"/>
                <a:cs typeface="Akhbar MT" pitchFamily="2" charset="-78"/>
              </a:rPr>
              <a:t>5- يساعد على توليد الأفكار بطرح أسئلة تستثير أفكارهم .</a:t>
            </a:r>
          </a:p>
          <a:p>
            <a:r>
              <a:rPr lang="ar-IQ" sz="2800" dirty="0">
                <a:latin typeface="+mj-lt"/>
                <a:ea typeface="+mj-ea"/>
                <a:cs typeface="Akhbar MT" pitchFamily="2" charset="-78"/>
              </a:rPr>
              <a:t>6- يكون مستمعا جيدا ويعرف الأفراد بكم الأفكار التي أدلوا بها </a:t>
            </a:r>
          </a:p>
          <a:p>
            <a:r>
              <a:rPr lang="ar-IQ" sz="2800" dirty="0">
                <a:latin typeface="+mj-lt"/>
                <a:ea typeface="+mj-ea"/>
                <a:cs typeface="Akhbar MT" pitchFamily="2" charset="-78"/>
              </a:rPr>
              <a:t>7- لا يطلب تفسير الآراء والأفكار التي أدلوا بها .</a:t>
            </a:r>
          </a:p>
          <a:p>
            <a:r>
              <a:rPr lang="ar-IQ" sz="2800" dirty="0">
                <a:latin typeface="+mj-lt"/>
                <a:ea typeface="+mj-ea"/>
                <a:cs typeface="Akhbar MT" pitchFamily="2" charset="-78"/>
              </a:rPr>
              <a:t>8- يعالج الأفكار فيجمع ويدمج الأفكار المتماثلة ويستبعد الضعيفة.</a:t>
            </a:r>
          </a:p>
          <a:p>
            <a:endParaRPr lang="ar-IQ" dirty="0"/>
          </a:p>
        </p:txBody>
      </p:sp>
      <p:pic>
        <p:nvPicPr>
          <p:cNvPr id="4" name="صورة 3">
            <a:extLst>
              <a:ext uri="{FF2B5EF4-FFF2-40B4-BE49-F238E27FC236}">
                <a16:creationId xmlns:a16="http://schemas.microsoft.com/office/drawing/2014/main" id="{0BDEE0A3-20D9-871F-557F-C06D356FA89B}"/>
              </a:ext>
            </a:extLst>
          </p:cNvPr>
          <p:cNvPicPr>
            <a:picLocks noChangeAspect="1"/>
          </p:cNvPicPr>
          <p:nvPr/>
        </p:nvPicPr>
        <p:blipFill>
          <a:blip r:embed="rId2"/>
          <a:stretch>
            <a:fillRect/>
          </a:stretch>
        </p:blipFill>
        <p:spPr>
          <a:xfrm>
            <a:off x="242596" y="998377"/>
            <a:ext cx="3834882" cy="6401752"/>
          </a:xfrm>
          <a:prstGeom prst="rect">
            <a:avLst/>
          </a:prstGeom>
        </p:spPr>
      </p:pic>
    </p:spTree>
    <p:extLst>
      <p:ext uri="{BB962C8B-B14F-4D97-AF65-F5344CB8AC3E}">
        <p14:creationId xmlns:p14="http://schemas.microsoft.com/office/powerpoint/2010/main" val="1214544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363894" y="709788"/>
            <a:ext cx="10853655" cy="5970865"/>
          </a:xfrm>
          <a:prstGeom prst="rect">
            <a:avLst/>
          </a:prstGeom>
        </p:spPr>
        <p:txBody>
          <a:bodyPr wrap="square">
            <a:spAutoFit/>
          </a:bodyPr>
          <a:lstStyle/>
          <a:p>
            <a:r>
              <a:rPr lang="ar-IQ" sz="2800" dirty="0">
                <a:latin typeface="+mj-lt"/>
                <a:ea typeface="+mj-ea"/>
                <a:cs typeface="Akhbar MT" pitchFamily="2" charset="-78"/>
              </a:rPr>
              <a:t>مزايا اسلوب العصف الذهني : </a:t>
            </a:r>
          </a:p>
          <a:p>
            <a:r>
              <a:rPr lang="ar-IQ" sz="2800" dirty="0">
                <a:latin typeface="+mj-lt"/>
                <a:ea typeface="+mj-ea"/>
                <a:cs typeface="Akhbar MT" pitchFamily="2" charset="-78"/>
              </a:rPr>
              <a:t>يساعد في الاقلال من الخمول الفكري للطلبة . </a:t>
            </a:r>
          </a:p>
          <a:p>
            <a:r>
              <a:rPr lang="ar-IQ" sz="2800" dirty="0">
                <a:latin typeface="+mj-lt"/>
                <a:ea typeface="+mj-ea"/>
                <a:cs typeface="Akhbar MT" pitchFamily="2" charset="-78"/>
              </a:rPr>
              <a:t>يساهم في مرونة العملية التعليمية وتولد الحماسة للطلبة واشعارهم بذواتهم وبقيمة افكارهم. </a:t>
            </a:r>
          </a:p>
          <a:p>
            <a:r>
              <a:rPr lang="ar-IQ" sz="2800" dirty="0">
                <a:latin typeface="+mj-lt"/>
                <a:ea typeface="+mj-ea"/>
                <a:cs typeface="Akhbar MT" pitchFamily="2" charset="-78"/>
              </a:rPr>
              <a:t>يصلح العصف الذهني للتطبيق في كل مجالات الحياة بصفة عامة ، وفي مجال التدريس بصفة خاصة </a:t>
            </a:r>
            <a:r>
              <a:rPr lang="ar-IQ" sz="2800" dirty="0" err="1">
                <a:latin typeface="+mj-lt"/>
                <a:ea typeface="+mj-ea"/>
                <a:cs typeface="Akhbar MT" pitchFamily="2" charset="-78"/>
              </a:rPr>
              <a:t>لانه</a:t>
            </a:r>
            <a:r>
              <a:rPr lang="ar-IQ" sz="2800" dirty="0">
                <a:latin typeface="+mj-lt"/>
                <a:ea typeface="+mj-ea"/>
                <a:cs typeface="Akhbar MT" pitchFamily="2" charset="-78"/>
              </a:rPr>
              <a:t> ما من مجال الا ويحتاج للتفكير ، كما انه ينمي التفكير الابداعي ( الابتكار).</a:t>
            </a:r>
          </a:p>
          <a:p>
            <a:r>
              <a:rPr lang="ar-IQ" sz="2800" dirty="0">
                <a:latin typeface="+mj-lt"/>
                <a:ea typeface="+mj-ea"/>
                <a:cs typeface="Akhbar MT" pitchFamily="2" charset="-78"/>
              </a:rPr>
              <a:t>سهل التطبيق فلا يحتاج الى وقت طويل من قبل المعلمين في التدريب عليه.</a:t>
            </a:r>
          </a:p>
          <a:p>
            <a:r>
              <a:rPr lang="ar-IQ" sz="2800" dirty="0">
                <a:latin typeface="+mj-lt"/>
                <a:ea typeface="+mj-ea"/>
                <a:cs typeface="Akhbar MT" pitchFamily="2" charset="-78"/>
              </a:rPr>
              <a:t>تبني الثقة وتشجع الصراحة والانفتاح الذهني والاستعداد للتخيل والابداع. </a:t>
            </a:r>
          </a:p>
          <a:p>
            <a:r>
              <a:rPr lang="ar-IQ" sz="2800" dirty="0">
                <a:latin typeface="+mj-lt"/>
                <a:ea typeface="+mj-ea"/>
                <a:cs typeface="Akhbar MT" pitchFamily="2" charset="-78"/>
              </a:rPr>
              <a:t>يسهم العصف الذهني في تنمية التفكير الابداعي وحل المشكلات لدى الطلاب. </a:t>
            </a:r>
          </a:p>
          <a:p>
            <a:r>
              <a:rPr lang="ar-IQ" sz="2800" dirty="0">
                <a:latin typeface="+mj-lt"/>
                <a:ea typeface="+mj-ea"/>
                <a:cs typeface="Akhbar MT" pitchFamily="2" charset="-78"/>
              </a:rPr>
              <a:t>يشجع على التفاعل مع الجماعة ، ويزيد من التنافس الفردي والجماعي.  </a:t>
            </a:r>
          </a:p>
          <a:p>
            <a:r>
              <a:rPr lang="ar-IQ" sz="2800" dirty="0">
                <a:latin typeface="+mj-lt"/>
                <a:ea typeface="+mj-ea"/>
                <a:cs typeface="Akhbar MT" pitchFamily="2" charset="-78"/>
              </a:rPr>
              <a:t>يعد احد الأسباب التي تؤكد عليها الاتجاهات الحديثة ، وخاصة عندما يستخدم مع مواد دراسية ذات طبيعة صعبة ، ولا تلقى ترحيباً جيدا من الطلاب0</a:t>
            </a:r>
          </a:p>
          <a:p>
            <a:r>
              <a:rPr lang="ar-IQ" sz="2800" dirty="0">
                <a:latin typeface="+mj-lt"/>
                <a:ea typeface="+mj-ea"/>
                <a:cs typeface="Akhbar MT" pitchFamily="2" charset="-78"/>
              </a:rPr>
              <a:t>يساعد في ايجاد حلول لبعض المشكلات النفسية عند بعض الطلاب منها (الخجل ، والخوف من المشاركة ومن الخطأ امام الاخرين ).</a:t>
            </a:r>
            <a:r>
              <a:rPr lang="ar-IQ" dirty="0"/>
              <a:t>	</a:t>
            </a:r>
          </a:p>
          <a:p>
            <a:r>
              <a:rPr lang="ar-IQ" dirty="0"/>
              <a:t> </a:t>
            </a:r>
          </a:p>
        </p:txBody>
      </p:sp>
      <p:pic>
        <p:nvPicPr>
          <p:cNvPr id="3" name="صورة 2">
            <a:extLst>
              <a:ext uri="{FF2B5EF4-FFF2-40B4-BE49-F238E27FC236}">
                <a16:creationId xmlns:a16="http://schemas.microsoft.com/office/drawing/2014/main" id="{16E694DC-7E2C-F317-4134-4DB514096741}"/>
              </a:ext>
            </a:extLst>
          </p:cNvPr>
          <p:cNvPicPr>
            <a:picLocks noChangeAspect="1"/>
          </p:cNvPicPr>
          <p:nvPr/>
        </p:nvPicPr>
        <p:blipFill>
          <a:blip r:embed="rId2"/>
          <a:stretch>
            <a:fillRect/>
          </a:stretch>
        </p:blipFill>
        <p:spPr>
          <a:xfrm>
            <a:off x="853654" y="2478735"/>
            <a:ext cx="2143125" cy="2143125"/>
          </a:xfrm>
          <a:prstGeom prst="rect">
            <a:avLst/>
          </a:prstGeom>
        </p:spPr>
      </p:pic>
    </p:spTree>
    <p:extLst>
      <p:ext uri="{BB962C8B-B14F-4D97-AF65-F5344CB8AC3E}">
        <p14:creationId xmlns:p14="http://schemas.microsoft.com/office/powerpoint/2010/main" val="4044456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826835" y="932117"/>
            <a:ext cx="10128738" cy="3970318"/>
          </a:xfrm>
          <a:prstGeom prst="rect">
            <a:avLst/>
          </a:prstGeom>
        </p:spPr>
        <p:txBody>
          <a:bodyPr wrap="square">
            <a:spAutoFit/>
          </a:bodyPr>
          <a:lstStyle/>
          <a:p>
            <a:r>
              <a:rPr lang="ar-IQ" sz="2800" dirty="0">
                <a:highlight>
                  <a:srgbClr val="FFFF00"/>
                </a:highlight>
                <a:latin typeface="+mj-lt"/>
                <a:ea typeface="+mj-ea"/>
                <a:cs typeface="Akhbar MT" pitchFamily="2" charset="-78"/>
              </a:rPr>
              <a:t>معوقات أسلوب العصف الذهني : </a:t>
            </a:r>
          </a:p>
          <a:p>
            <a:r>
              <a:rPr lang="ar-IQ" sz="2800" dirty="0">
                <a:latin typeface="+mj-lt"/>
                <a:ea typeface="+mj-ea"/>
                <a:cs typeface="Akhbar MT" pitchFamily="2" charset="-78"/>
              </a:rPr>
              <a:t>وفيما يلي جملة من عوائق التفكير التي تقود الى أسباب شخصية واجتماعية أهمها:</a:t>
            </a:r>
          </a:p>
          <a:p>
            <a:r>
              <a:rPr lang="ar-IQ" sz="2800" dirty="0">
                <a:latin typeface="+mj-lt"/>
                <a:ea typeface="+mj-ea"/>
                <a:cs typeface="Akhbar MT" pitchFamily="2" charset="-78"/>
              </a:rPr>
              <a:t>عوائق إدراكية تتمثل بتبني الإنسان لطريقة واحدة بالتفكير والنظر إلى الأشياء من جانب واحد فقط. </a:t>
            </a:r>
          </a:p>
          <a:p>
            <a:r>
              <a:rPr lang="ar-IQ" sz="2800" dirty="0">
                <a:latin typeface="+mj-lt"/>
                <a:ea typeface="+mj-ea"/>
                <a:cs typeface="Akhbar MT" pitchFamily="2" charset="-78"/>
              </a:rPr>
              <a:t>عوائق نفسية وتتمثل في الخوف من الفشل او الضغط الناتج عن العمل الزائد. </a:t>
            </a:r>
          </a:p>
          <a:p>
            <a:r>
              <a:rPr lang="ar-IQ" sz="2800" dirty="0">
                <a:latin typeface="+mj-lt"/>
                <a:ea typeface="+mj-ea"/>
                <a:cs typeface="Akhbar MT" pitchFamily="2" charset="-78"/>
              </a:rPr>
              <a:t>عوائق تتعلق بشعور الإنسان بضرورة التوافق مع الآخرين والإحساس بالملكية الفردية والسيطرة على العمل. </a:t>
            </a:r>
          </a:p>
          <a:p>
            <a:r>
              <a:rPr lang="ar-IQ" sz="2800" dirty="0">
                <a:latin typeface="+mj-lt"/>
                <a:ea typeface="+mj-ea"/>
                <a:cs typeface="Akhbar MT" pitchFamily="2" charset="-78"/>
              </a:rPr>
              <a:t>عوائق تتعلق بالتسليم الأعمى للافتراضات وقلة المصادر والمعلومات. </a:t>
            </a:r>
          </a:p>
          <a:p>
            <a:r>
              <a:rPr lang="ar-IQ" sz="2800" dirty="0">
                <a:latin typeface="+mj-lt"/>
                <a:ea typeface="+mj-ea"/>
                <a:cs typeface="Akhbar MT" pitchFamily="2" charset="-78"/>
              </a:rPr>
              <a:t>عوائق تتعلق بالتشريع في الحكم على الأفكار الجديدة والغريبة </a:t>
            </a:r>
          </a:p>
          <a:p>
            <a:r>
              <a:rPr lang="ar-IQ" sz="2800" dirty="0">
                <a:latin typeface="+mj-lt"/>
                <a:ea typeface="+mj-ea"/>
                <a:cs typeface="Akhbar MT" pitchFamily="2" charset="-78"/>
              </a:rPr>
              <a:t>الخوف من الفشل والخوف من اتهام الاخرين بسخافة الفكرة</a:t>
            </a:r>
          </a:p>
          <a:p>
            <a:r>
              <a:rPr lang="ar-IQ" sz="2800" dirty="0">
                <a:latin typeface="+mj-lt"/>
                <a:ea typeface="+mj-ea"/>
                <a:cs typeface="Akhbar MT" pitchFamily="2" charset="-78"/>
              </a:rPr>
              <a:t> </a:t>
            </a:r>
          </a:p>
        </p:txBody>
      </p:sp>
      <p:pic>
        <p:nvPicPr>
          <p:cNvPr id="3" name="صورة 2">
            <a:extLst>
              <a:ext uri="{FF2B5EF4-FFF2-40B4-BE49-F238E27FC236}">
                <a16:creationId xmlns:a16="http://schemas.microsoft.com/office/drawing/2014/main" id="{A09FAD0B-0234-AF8B-1731-33B9624630B2}"/>
              </a:ext>
            </a:extLst>
          </p:cNvPr>
          <p:cNvPicPr>
            <a:picLocks noChangeAspect="1"/>
          </p:cNvPicPr>
          <p:nvPr/>
        </p:nvPicPr>
        <p:blipFill>
          <a:blip r:embed="rId2"/>
          <a:stretch>
            <a:fillRect/>
          </a:stretch>
        </p:blipFill>
        <p:spPr>
          <a:xfrm>
            <a:off x="928299" y="3362881"/>
            <a:ext cx="3139848" cy="2907291"/>
          </a:xfrm>
          <a:prstGeom prst="rect">
            <a:avLst/>
          </a:prstGeom>
        </p:spPr>
      </p:pic>
    </p:spTree>
    <p:extLst>
      <p:ext uri="{BB962C8B-B14F-4D97-AF65-F5344CB8AC3E}">
        <p14:creationId xmlns:p14="http://schemas.microsoft.com/office/powerpoint/2010/main" val="54175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E60B7481-4FF6-5FE6-5D2C-37DC26F3E454}"/>
              </a:ext>
            </a:extLst>
          </p:cNvPr>
          <p:cNvSpPr txBox="1"/>
          <p:nvPr/>
        </p:nvSpPr>
        <p:spPr>
          <a:xfrm>
            <a:off x="5747657" y="1192201"/>
            <a:ext cx="5840962" cy="5693866"/>
          </a:xfrm>
          <a:prstGeom prst="rect">
            <a:avLst/>
          </a:prstGeom>
          <a:noFill/>
        </p:spPr>
        <p:txBody>
          <a:bodyPr wrap="square">
            <a:spAutoFit/>
          </a:bodyPr>
          <a:lstStyle/>
          <a:p>
            <a:r>
              <a:rPr lang="ar-IQ" sz="2800" b="1" dirty="0">
                <a:highlight>
                  <a:srgbClr val="FFFF00"/>
                </a:highlight>
                <a:latin typeface="+mj-lt"/>
                <a:ea typeface="+mj-ea"/>
                <a:cs typeface="Akhbar MT" pitchFamily="2" charset="-78"/>
              </a:rPr>
              <a:t>تطبيق اسلوب العصف الذهني في التربية الرياضية : -</a:t>
            </a:r>
          </a:p>
          <a:p>
            <a:pPr algn="just"/>
            <a:endParaRPr lang="ar-IQ" sz="2800" dirty="0">
              <a:latin typeface="+mj-lt"/>
              <a:ea typeface="+mj-ea"/>
              <a:cs typeface="Akhbar MT" pitchFamily="2" charset="-78"/>
            </a:endParaRPr>
          </a:p>
          <a:p>
            <a:pPr algn="just"/>
            <a:r>
              <a:rPr lang="ar-IQ" sz="2800" dirty="0">
                <a:latin typeface="+mj-lt"/>
                <a:ea typeface="+mj-ea"/>
                <a:cs typeface="Akhbar MT" pitchFamily="2" charset="-78"/>
              </a:rPr>
              <a:t>العصف الذهني اسلوب تدريسي يمكن ان يستخدم للتعليم والتدريب مبدأه ان يترك للطلبة حرية التفكير في ايجاد حلول للموضوع المطروح والذي هو عبارة عن مشكلة تحتاج الى </a:t>
            </a:r>
          </a:p>
          <a:p>
            <a:pPr algn="just"/>
            <a:r>
              <a:rPr lang="ar-IQ" sz="2800" dirty="0">
                <a:highlight>
                  <a:srgbClr val="FFFF00"/>
                </a:highlight>
                <a:latin typeface="+mj-lt"/>
                <a:ea typeface="+mj-ea"/>
                <a:cs typeface="Akhbar MT" pitchFamily="2" charset="-78"/>
              </a:rPr>
              <a:t>حل غير تقليدي </a:t>
            </a:r>
          </a:p>
          <a:p>
            <a:pPr algn="just"/>
            <a:r>
              <a:rPr lang="ar-IQ" sz="2800" dirty="0">
                <a:latin typeface="+mj-lt"/>
                <a:ea typeface="+mj-ea"/>
                <a:cs typeface="Akhbar MT" pitchFamily="2" charset="-78"/>
              </a:rPr>
              <a:t>يناسب ظروف هذه المجموعة ويمكن استخدام هذا الاسلوب مع الطلبة الصغار في مرحلة رياض الاطفال عن طريق الالعاب الصغيرة وبالإمكان استخدامه في جميع المراحل الدراسية الاخرى اذا اراد المدرس ان يولد كما كبيراً من الافكار لأداء المهارات اثناء اللعب بطريقة مختلفة وجديدة ويتم هذا من خلال جلسة قصيرة لمجموعة من الطلبة وتترك لهم الحرية في ابداء آرائهم في الموضوع المطروح .</a:t>
            </a:r>
          </a:p>
        </p:txBody>
      </p:sp>
      <p:pic>
        <p:nvPicPr>
          <p:cNvPr id="4" name="صورة 3">
            <a:extLst>
              <a:ext uri="{FF2B5EF4-FFF2-40B4-BE49-F238E27FC236}">
                <a16:creationId xmlns:a16="http://schemas.microsoft.com/office/drawing/2014/main" id="{33448996-0F36-40D4-FF69-FCC0B8947366}"/>
              </a:ext>
            </a:extLst>
          </p:cNvPr>
          <p:cNvPicPr>
            <a:picLocks noChangeAspect="1"/>
          </p:cNvPicPr>
          <p:nvPr/>
        </p:nvPicPr>
        <p:blipFill>
          <a:blip r:embed="rId2"/>
          <a:stretch>
            <a:fillRect/>
          </a:stretch>
        </p:blipFill>
        <p:spPr>
          <a:xfrm>
            <a:off x="0" y="139958"/>
            <a:ext cx="5747657" cy="6718041"/>
          </a:xfrm>
          <a:prstGeom prst="rect">
            <a:avLst/>
          </a:prstGeom>
        </p:spPr>
      </p:pic>
    </p:spTree>
    <p:extLst>
      <p:ext uri="{BB962C8B-B14F-4D97-AF65-F5344CB8AC3E}">
        <p14:creationId xmlns:p14="http://schemas.microsoft.com/office/powerpoint/2010/main" val="36137523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500264" y="843763"/>
            <a:ext cx="11053187" cy="5693866"/>
          </a:xfrm>
          <a:prstGeom prst="rect">
            <a:avLst/>
          </a:prstGeom>
        </p:spPr>
        <p:txBody>
          <a:bodyPr wrap="square">
            <a:spAutoFit/>
          </a:bodyPr>
          <a:lstStyle/>
          <a:p>
            <a:pPr algn="just"/>
            <a:r>
              <a:rPr lang="ar-IQ" sz="2800" dirty="0">
                <a:latin typeface="+mj-lt"/>
                <a:ea typeface="+mj-ea"/>
                <a:cs typeface="Akhbar MT" pitchFamily="2" charset="-78"/>
              </a:rPr>
              <a:t>ويفضل ان يختار الطلبة في بداية الجلسة </a:t>
            </a:r>
            <a:r>
              <a:rPr lang="ar-IQ" sz="2800" dirty="0">
                <a:highlight>
                  <a:srgbClr val="FFFF00"/>
                </a:highlight>
                <a:latin typeface="+mj-lt"/>
                <a:ea typeface="+mj-ea"/>
                <a:cs typeface="Akhbar MT" pitchFamily="2" charset="-78"/>
              </a:rPr>
              <a:t>رئيسا لهم يدير الحوار </a:t>
            </a:r>
            <a:r>
              <a:rPr lang="ar-IQ" sz="2800" dirty="0">
                <a:latin typeface="+mj-lt"/>
                <a:ea typeface="+mj-ea"/>
                <a:cs typeface="Akhbar MT" pitchFamily="2" charset="-78"/>
              </a:rPr>
              <a:t>ويتابع اداء المجموعة ويكون قادراً على خلق الجو المناسب للحوار اثارة الافكار وتقديم المعلومات ويتسم بالفكاهة</a:t>
            </a:r>
          </a:p>
          <a:p>
            <a:pPr algn="just"/>
            <a:r>
              <a:rPr lang="ar-IQ" sz="2800" dirty="0">
                <a:latin typeface="+mj-lt"/>
                <a:ea typeface="+mj-ea"/>
                <a:cs typeface="Akhbar MT" pitchFamily="2" charset="-78"/>
              </a:rPr>
              <a:t> كما يفضل ان يقوم احد الطلبة في المجموعة </a:t>
            </a:r>
            <a:r>
              <a:rPr lang="ar-IQ" sz="2800" dirty="0">
                <a:highlight>
                  <a:srgbClr val="FFFF00"/>
                </a:highlight>
                <a:latin typeface="+mj-lt"/>
                <a:ea typeface="+mj-ea"/>
                <a:cs typeface="Akhbar MT" pitchFamily="2" charset="-78"/>
              </a:rPr>
              <a:t>بتسجيل</a:t>
            </a:r>
            <a:r>
              <a:rPr lang="ar-IQ" sz="2800" dirty="0">
                <a:latin typeface="+mj-lt"/>
                <a:ea typeface="+mj-ea"/>
                <a:cs typeface="Akhbar MT" pitchFamily="2" charset="-78"/>
              </a:rPr>
              <a:t> كلما يعرض في الجلسة دون ذكر اسماء ويسمى ( </a:t>
            </a:r>
            <a:r>
              <a:rPr lang="ar-IQ" sz="2800" dirty="0">
                <a:highlight>
                  <a:srgbClr val="FFFF00"/>
                </a:highlight>
                <a:latin typeface="+mj-lt"/>
                <a:ea typeface="+mj-ea"/>
                <a:cs typeface="Akhbar MT" pitchFamily="2" charset="-78"/>
              </a:rPr>
              <a:t>مقرر الجلسة </a:t>
            </a:r>
            <a:r>
              <a:rPr lang="ar-IQ" sz="2800" dirty="0">
                <a:latin typeface="+mj-lt"/>
                <a:ea typeface="+mj-ea"/>
                <a:cs typeface="Akhbar MT" pitchFamily="2" charset="-78"/>
              </a:rPr>
              <a:t>).</a:t>
            </a:r>
          </a:p>
          <a:p>
            <a:pPr algn="just"/>
            <a:r>
              <a:rPr lang="ar-IQ" sz="2800" dirty="0">
                <a:latin typeface="+mj-lt"/>
                <a:ea typeface="+mj-ea"/>
                <a:cs typeface="Akhbar MT" pitchFamily="2" charset="-78"/>
              </a:rPr>
              <a:t> وهناك شيء مهمم يجب </a:t>
            </a:r>
            <a:r>
              <a:rPr lang="ar-IQ" sz="2800" dirty="0" err="1">
                <a:latin typeface="+mj-lt"/>
                <a:ea typeface="+mj-ea"/>
                <a:cs typeface="Akhbar MT" pitchFamily="2" charset="-78"/>
              </a:rPr>
              <a:t>التاكيد</a:t>
            </a:r>
            <a:r>
              <a:rPr lang="ar-IQ" sz="2800" dirty="0">
                <a:latin typeface="+mj-lt"/>
                <a:ea typeface="+mj-ea"/>
                <a:cs typeface="Akhbar MT" pitchFamily="2" charset="-78"/>
              </a:rPr>
              <a:t> عليه وتنبيه الطلبة من عدم الوقوع فيه وهو الخوف من النقد </a:t>
            </a:r>
            <a:r>
              <a:rPr lang="ar-IQ" sz="2800" dirty="0" err="1">
                <a:latin typeface="+mj-lt"/>
                <a:ea typeface="+mj-ea"/>
                <a:cs typeface="Akhbar MT" pitchFamily="2" charset="-78"/>
              </a:rPr>
              <a:t>لانه</a:t>
            </a:r>
            <a:r>
              <a:rPr lang="ar-IQ" sz="2800" dirty="0">
                <a:latin typeface="+mj-lt"/>
                <a:ea typeface="+mj-ea"/>
                <a:cs typeface="Akhbar MT" pitchFamily="2" charset="-78"/>
              </a:rPr>
              <a:t> يضعف او يوقف القدرة على التفكير الابداعي </a:t>
            </a:r>
          </a:p>
          <a:p>
            <a:pPr algn="just"/>
            <a:r>
              <a:rPr lang="ar-IQ" sz="2800" dirty="0">
                <a:latin typeface="+mj-lt"/>
                <a:ea typeface="+mj-ea"/>
                <a:cs typeface="Akhbar MT" pitchFamily="2" charset="-78"/>
              </a:rPr>
              <a:t>واسلوب العصف من الاساليب التي تمنح فرصة للطالب ان يكون </a:t>
            </a:r>
            <a:r>
              <a:rPr lang="ar-IQ" sz="2800" dirty="0">
                <a:highlight>
                  <a:srgbClr val="FFFF00"/>
                </a:highlight>
                <a:latin typeface="+mj-lt"/>
                <a:ea typeface="+mj-ea"/>
                <a:cs typeface="Akhbar MT" pitchFamily="2" charset="-78"/>
              </a:rPr>
              <a:t>محور العملية التعليمية </a:t>
            </a:r>
            <a:r>
              <a:rPr lang="ar-IQ" sz="2800" dirty="0">
                <a:latin typeface="+mj-lt"/>
                <a:ea typeface="+mj-ea"/>
                <a:cs typeface="Akhbar MT" pitchFamily="2" charset="-78"/>
              </a:rPr>
              <a:t>وهذا مهم جدا في عملية التدريس حيث انه كلما زادت مشاركة الطلبة في الدرس تزداد فرصتهم بالتعلم وهذا الاسلوب </a:t>
            </a:r>
            <a:r>
              <a:rPr lang="ar-IQ" sz="2800" dirty="0" err="1">
                <a:latin typeface="+mj-lt"/>
                <a:ea typeface="+mj-ea"/>
                <a:cs typeface="Akhbar MT" pitchFamily="2" charset="-78"/>
              </a:rPr>
              <a:t>يهيء</a:t>
            </a:r>
            <a:r>
              <a:rPr lang="ar-IQ" sz="2800" dirty="0">
                <a:latin typeface="+mj-lt"/>
                <a:ea typeface="+mj-ea"/>
                <a:cs typeface="Akhbar MT" pitchFamily="2" charset="-78"/>
              </a:rPr>
              <a:t> بيئة تعليمية تساعد على المساهمة الايجابية لتعلم افضل حيث ستعمل المجموعة بأشراف رئيس لها يتم اختياره من بين طلبة المجموعة يقودهم لاقتراح اكبر عدد من الافكار المتنوعة وبشكل عفوي تلقائي حر وفي مناخ مفتوح غير نقدي لا يحد من اطلاق هذه الافكار التي تجلب حلولاً لمشكلة معينة مختاراً سلفاً.</a:t>
            </a:r>
          </a:p>
          <a:p>
            <a:pPr algn="just"/>
            <a:r>
              <a:rPr lang="ar-IQ" sz="2800" dirty="0">
                <a:latin typeface="+mj-lt"/>
                <a:ea typeface="+mj-ea"/>
                <a:cs typeface="Akhbar MT" pitchFamily="2" charset="-78"/>
              </a:rPr>
              <a:t>تجلس هذه المجموعة لتحديد المشكلة ثم التفكير بحلها ويتم كتابة جملة الافكار التي تتعلق بالمشكلة في ورقة او لوحة تكون على مرأى من جميع افراد المجموعة ، ثم اختيار الانسب منها عن طريق غربلتها واختيار ما يناسبنا ، وهذا الاسلوب يجعلنا نرفض القوالب الجاهزة من الحلول للمشاكل </a:t>
            </a:r>
            <a:endParaRPr lang="en-US" sz="2800" dirty="0">
              <a:latin typeface="+mj-lt"/>
              <a:ea typeface="+mj-ea"/>
              <a:cs typeface="Akhbar MT" pitchFamily="2" charset="-78"/>
            </a:endParaRPr>
          </a:p>
        </p:txBody>
      </p:sp>
    </p:spTree>
    <p:extLst>
      <p:ext uri="{BB962C8B-B14F-4D97-AF65-F5344CB8AC3E}">
        <p14:creationId xmlns:p14="http://schemas.microsoft.com/office/powerpoint/2010/main" val="20688358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477108" y="862715"/>
            <a:ext cx="9184194" cy="5632311"/>
          </a:xfrm>
          <a:prstGeom prst="rect">
            <a:avLst/>
          </a:prstGeom>
        </p:spPr>
        <p:txBody>
          <a:bodyPr wrap="square">
            <a:spAutoFit/>
          </a:bodyPr>
          <a:lstStyle/>
          <a:p>
            <a:r>
              <a:rPr lang="ar-IQ" dirty="0"/>
              <a:t>المصادر </a:t>
            </a:r>
          </a:p>
          <a:p>
            <a:r>
              <a:rPr lang="ar-IQ" dirty="0"/>
              <a:t>*علي السيد سليمان: عقول المستقبل استراتيجيات لتعليم الموهوبين وتنمية </a:t>
            </a:r>
            <a:r>
              <a:rPr lang="ar-IQ" dirty="0" err="1"/>
              <a:t>الإبداع,الرياض</a:t>
            </a:r>
            <a:r>
              <a:rPr lang="ar-IQ" dirty="0"/>
              <a:t>, مكتبة الصفحات الذهبية,1999.</a:t>
            </a:r>
          </a:p>
          <a:p>
            <a:endParaRPr lang="ar-IQ" dirty="0"/>
          </a:p>
          <a:p>
            <a:pPr marL="285750" indent="-285750">
              <a:buFont typeface="Arial" panose="020B0604020202020204" pitchFamily="34" charset="0"/>
              <a:buChar char="•"/>
            </a:pPr>
            <a:r>
              <a:rPr lang="ar-IQ" dirty="0"/>
              <a:t>لمياء الديوان: أساليب فاعلة في تدريس التربية الرياضية ,البصرة ,مطبعة النخيل ,2009 .</a:t>
            </a:r>
          </a:p>
          <a:p>
            <a:endParaRPr lang="ar-IQ" dirty="0"/>
          </a:p>
          <a:p>
            <a:r>
              <a:rPr lang="ar-IQ" dirty="0"/>
              <a:t>*خليل إبراهيم شبر و(آخرون ): أساسيات التدريس, عمان, دار المناهج , 2006.</a:t>
            </a:r>
          </a:p>
          <a:p>
            <a:endParaRPr lang="ar-IQ" dirty="0"/>
          </a:p>
          <a:p>
            <a:r>
              <a:rPr lang="ar-IQ" dirty="0"/>
              <a:t>* محمد جسام عرب ,حسين علي: علم النفس الرياضي,ط1,النجف الأشرف ,مطبعة الضياء  ,2009.</a:t>
            </a:r>
          </a:p>
          <a:p>
            <a:endParaRPr lang="ar-IQ" dirty="0"/>
          </a:p>
          <a:p>
            <a:r>
              <a:rPr lang="ar-IQ" dirty="0"/>
              <a:t>* رواء عبد الأمير : تأثير تدريس  ألعاب صغيرة  مقترحة  بأسلوبي العصف الذهني والامري على تنمية بعض القدرات الإبداعية الحركية لتلميذات  الصف الثاني الابتدائي( رسالة ماجستير , جامعة البصرة ،2009).</a:t>
            </a:r>
          </a:p>
          <a:p>
            <a:endParaRPr lang="ar-IQ" dirty="0"/>
          </a:p>
          <a:p>
            <a:r>
              <a:rPr lang="ar-IQ" dirty="0"/>
              <a:t>*علياء حسين عبيد الطائي: تأثير أسلوب العصف الذهني في تطوير أداء الطلاب لبعض المهارات الأساسية بالكرة الطائرة رسالة ماجستير جامعة بالبكلية التربية الرياضية،2010.</a:t>
            </a:r>
          </a:p>
          <a:p>
            <a:endParaRPr lang="ar-IQ" dirty="0"/>
          </a:p>
          <a:p>
            <a:r>
              <a:rPr lang="ar-IQ" dirty="0"/>
              <a:t>* زاهر نمر محمد فنونه .اثر استخدام نموذج التعلم التوليدي والعصف الذهني في تنمية المفاهيم والاتجاه نحو الإحياء لدى طلاب الصف الحادي عشر بمحافظة غزة.غزة,2009.</a:t>
            </a:r>
          </a:p>
        </p:txBody>
      </p:sp>
    </p:spTree>
    <p:extLst>
      <p:ext uri="{BB962C8B-B14F-4D97-AF65-F5344CB8AC3E}">
        <p14:creationId xmlns:p14="http://schemas.microsoft.com/office/powerpoint/2010/main" val="6867360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a:extLst>
              <a:ext uri="{FF2B5EF4-FFF2-40B4-BE49-F238E27FC236}">
                <a16:creationId xmlns:a16="http://schemas.microsoft.com/office/drawing/2014/main" id="{1A4A5707-4397-632E-3C18-8C5AA0652F4D}"/>
              </a:ext>
            </a:extLst>
          </p:cNvPr>
          <p:cNvPicPr>
            <a:picLocks noChangeAspect="1"/>
          </p:cNvPicPr>
          <p:nvPr/>
        </p:nvPicPr>
        <p:blipFill>
          <a:blip r:embed="rId2"/>
          <a:stretch>
            <a:fillRect/>
          </a:stretch>
        </p:blipFill>
        <p:spPr>
          <a:xfrm>
            <a:off x="3224990" y="0"/>
            <a:ext cx="8877106" cy="6858000"/>
          </a:xfrm>
          <a:prstGeom prst="rect">
            <a:avLst/>
          </a:prstGeom>
        </p:spPr>
      </p:pic>
      <p:sp>
        <p:nvSpPr>
          <p:cNvPr id="4" name="مربع نص 3">
            <a:extLst>
              <a:ext uri="{FF2B5EF4-FFF2-40B4-BE49-F238E27FC236}">
                <a16:creationId xmlns:a16="http://schemas.microsoft.com/office/drawing/2014/main" id="{5AFCA293-5624-7612-1450-78338A689871}"/>
              </a:ext>
            </a:extLst>
          </p:cNvPr>
          <p:cNvSpPr txBox="1"/>
          <p:nvPr/>
        </p:nvSpPr>
        <p:spPr>
          <a:xfrm>
            <a:off x="593387" y="2324674"/>
            <a:ext cx="2490281" cy="954107"/>
          </a:xfrm>
          <a:prstGeom prst="rect">
            <a:avLst/>
          </a:prstGeom>
          <a:noFill/>
        </p:spPr>
        <p:txBody>
          <a:bodyPr wrap="square">
            <a:spAutoFit/>
          </a:bodyPr>
          <a:lstStyle/>
          <a:p>
            <a:r>
              <a:rPr lang="ar-IQ" sz="2800" b="1" dirty="0">
                <a:solidFill>
                  <a:schemeClr val="accent5">
                    <a:lumMod val="75000"/>
                  </a:schemeClr>
                </a:solidFill>
                <a:cs typeface="Akhbar MT" pitchFamily="2" charset="-78"/>
              </a:rPr>
              <a:t>النجاح غالبا يأتي للذين </a:t>
            </a:r>
          </a:p>
          <a:p>
            <a:r>
              <a:rPr lang="ar-IQ" sz="2800" b="1" dirty="0">
                <a:solidFill>
                  <a:schemeClr val="accent5">
                    <a:lumMod val="75000"/>
                  </a:schemeClr>
                </a:solidFill>
                <a:cs typeface="Akhbar MT" pitchFamily="2" charset="-78"/>
              </a:rPr>
              <a:t>يجرأون بالقيام بالأعمال </a:t>
            </a:r>
            <a:endParaRPr lang="ar-IQ" dirty="0"/>
          </a:p>
        </p:txBody>
      </p:sp>
    </p:spTree>
    <p:extLst>
      <p:ext uri="{BB962C8B-B14F-4D97-AF65-F5344CB8AC3E}">
        <p14:creationId xmlns:p14="http://schemas.microsoft.com/office/powerpoint/2010/main" val="2597447664"/>
      </p:ext>
    </p:extLst>
  </p:cSld>
  <p:clrMapOvr>
    <a:masterClrMapping/>
  </p:clrMapOvr>
</p:sld>
</file>

<file path=ppt/theme/theme1.xml><?xml version="1.0" encoding="utf-8"?>
<a:theme xmlns:a="http://schemas.openxmlformats.org/drawingml/2006/main" name="ربطة">
  <a:themeElements>
    <a:clrScheme name="ربطة">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ربطة">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ربطة">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902</TotalTime>
  <Words>2239</Words>
  <Application>Microsoft Office PowerPoint</Application>
  <PresentationFormat>شاشة عريضة</PresentationFormat>
  <Paragraphs>146</Paragraphs>
  <Slides>19</Slides>
  <Notes>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19</vt:i4>
      </vt:variant>
    </vt:vector>
  </HeadingPairs>
  <TitlesOfParts>
    <vt:vector size="26" baseType="lpstr">
      <vt:lpstr>ADLaM Display</vt:lpstr>
      <vt:lpstr>Akhbar MT</vt:lpstr>
      <vt:lpstr>Arial</vt:lpstr>
      <vt:lpstr>Century Gothic</vt:lpstr>
      <vt:lpstr>Times New Roman</vt:lpstr>
      <vt:lpstr>Wingdings 3</vt:lpstr>
      <vt:lpstr>ربطة</vt:lpstr>
      <vt:lpstr>كيف يصنع العصف الذهني مدرسًا مبدعًا ؟  ويكون طريقا للمساهمة في صنع طالبا متجدد </vt:lpstr>
      <vt:lpstr>أسلوب العصف الذهني  </vt:lpstr>
      <vt:lpstr>عرض تقديمي في PowerPoint</vt:lpstr>
      <vt:lpstr>مبادئ العصف الذهني </vt:lpstr>
      <vt:lpstr>.</vt:lpstr>
      <vt:lpstr>.</vt:lpstr>
      <vt:lpstr>عرض تقديمي في PowerPoint</vt:lpstr>
      <vt:lpstr>عرض تقديمي في PowerPoint</vt:lpstr>
      <vt:lpstr>عرض تقديمي في PowerPoint</vt:lpstr>
      <vt:lpstr>.</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مفهوم التعليم الالكتروني</dc:title>
  <dc:creator>Maher</dc:creator>
  <cp:lastModifiedBy>Lamyaa Aldewan</cp:lastModifiedBy>
  <cp:revision>47</cp:revision>
  <dcterms:created xsi:type="dcterms:W3CDTF">2023-10-20T21:19:40Z</dcterms:created>
  <dcterms:modified xsi:type="dcterms:W3CDTF">2025-10-27T06:31:57Z</dcterms:modified>
</cp:coreProperties>
</file>